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4" r:id="rId1"/>
    <p:sldMasterId id="2147483961" r:id="rId2"/>
  </p:sldMasterIdLst>
  <p:notesMasterIdLst>
    <p:notesMasterId r:id="rId36"/>
  </p:notesMasterIdLst>
  <p:handoutMasterIdLst>
    <p:handoutMasterId r:id="rId37"/>
  </p:handoutMasterIdLst>
  <p:sldIdLst>
    <p:sldId id="456" r:id="rId3"/>
    <p:sldId id="546" r:id="rId4"/>
    <p:sldId id="564" r:id="rId5"/>
    <p:sldId id="550" r:id="rId6"/>
    <p:sldId id="514" r:id="rId7"/>
    <p:sldId id="512" r:id="rId8"/>
    <p:sldId id="516" r:id="rId9"/>
    <p:sldId id="538" r:id="rId10"/>
    <p:sldId id="518" r:id="rId11"/>
    <p:sldId id="548" r:id="rId12"/>
    <p:sldId id="519" r:id="rId13"/>
    <p:sldId id="520" r:id="rId14"/>
    <p:sldId id="521" r:id="rId15"/>
    <p:sldId id="551" r:id="rId16"/>
    <p:sldId id="549" r:id="rId17"/>
    <p:sldId id="552" r:id="rId18"/>
    <p:sldId id="560" r:id="rId19"/>
    <p:sldId id="561" r:id="rId20"/>
    <p:sldId id="540" r:id="rId21"/>
    <p:sldId id="559" r:id="rId22"/>
    <p:sldId id="530" r:id="rId23"/>
    <p:sldId id="556" r:id="rId24"/>
    <p:sldId id="537" r:id="rId25"/>
    <p:sldId id="536" r:id="rId26"/>
    <p:sldId id="557" r:id="rId27"/>
    <p:sldId id="533" r:id="rId28"/>
    <p:sldId id="535" r:id="rId29"/>
    <p:sldId id="544" r:id="rId30"/>
    <p:sldId id="543" r:id="rId31"/>
    <p:sldId id="558" r:id="rId32"/>
    <p:sldId id="562" r:id="rId33"/>
    <p:sldId id="506" r:id="rId34"/>
    <p:sldId id="507" r:id="rId3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orient="horz" pos="3951">
          <p15:clr>
            <a:srgbClr val="A4A3A4"/>
          </p15:clr>
        </p15:guide>
        <p15:guide id="3" orient="horz" pos="849">
          <p15:clr>
            <a:srgbClr val="A4A3A4"/>
          </p15:clr>
        </p15:guide>
        <p15:guide id="4" pos="960">
          <p15:clr>
            <a:srgbClr val="A4A3A4"/>
          </p15:clr>
        </p15:guide>
        <p15:guide id="5" pos="408">
          <p15:clr>
            <a:srgbClr val="A4A3A4"/>
          </p15:clr>
        </p15:guide>
        <p15:guide id="6" pos="5370">
          <p15:clr>
            <a:srgbClr val="A4A3A4"/>
          </p15:clr>
        </p15:guide>
        <p15:guide id="7" pos="55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0"/>
    <a:srgbClr val="2F80E6"/>
    <a:srgbClr val="A84047"/>
    <a:srgbClr val="A92119"/>
    <a:srgbClr val="79B24F"/>
    <a:srgbClr val="ADEDA5"/>
    <a:srgbClr val="6699FF"/>
    <a:srgbClr val="923222"/>
    <a:srgbClr val="3333FF"/>
    <a:srgbClr val="FEF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4D05F-3FB1-E848-8516-977919DCB367}" v="3" dt="2019-09-30T15:00:23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51"/>
        <p:guide orient="horz" pos="3951"/>
        <p:guide orient="horz" pos="849"/>
        <p:guide pos="960"/>
        <p:guide pos="408"/>
        <p:guide pos="5370"/>
        <p:guide pos="55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1362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, Andrew" userId="fa05adcc-50f1-400a-bab7-31aa48e2f649" providerId="ADAL" clId="{BD94D05F-3FB1-E848-8516-977919DCB367}"/>
    <pc:docChg chg="custSel modSld">
      <pc:chgData name="Stein, Andrew" userId="fa05adcc-50f1-400a-bab7-31aa48e2f649" providerId="ADAL" clId="{BD94D05F-3FB1-E848-8516-977919DCB367}" dt="2019-09-30T15:01:08.770" v="40" actId="1076"/>
      <pc:docMkLst>
        <pc:docMk/>
      </pc:docMkLst>
      <pc:sldChg chg="addSp delSp modSp delAnim modAnim">
        <pc:chgData name="Stein, Andrew" userId="fa05adcc-50f1-400a-bab7-31aa48e2f649" providerId="ADAL" clId="{BD94D05F-3FB1-E848-8516-977919DCB367}" dt="2019-09-30T15:01:08.770" v="40" actId="1076"/>
        <pc:sldMkLst>
          <pc:docMk/>
          <pc:sldMk cId="151685915" sldId="540"/>
        </pc:sldMkLst>
        <pc:spChg chg="del">
          <ac:chgData name="Stein, Andrew" userId="fa05adcc-50f1-400a-bab7-31aa48e2f649" providerId="ADAL" clId="{BD94D05F-3FB1-E848-8516-977919DCB367}" dt="2019-09-30T15:01:04.613" v="39" actId="478"/>
          <ac:spMkLst>
            <pc:docMk/>
            <pc:sldMk cId="151685915" sldId="540"/>
            <ac:spMk id="23" creationId="{00000000-0000-0000-0000-000000000000}"/>
          </ac:spMkLst>
        </pc:spChg>
        <pc:spChg chg="del">
          <ac:chgData name="Stein, Andrew" userId="fa05adcc-50f1-400a-bab7-31aa48e2f649" providerId="ADAL" clId="{BD94D05F-3FB1-E848-8516-977919DCB367}" dt="2019-09-30T15:01:04.613" v="39" actId="478"/>
          <ac:spMkLst>
            <pc:docMk/>
            <pc:sldMk cId="151685915" sldId="540"/>
            <ac:spMk id="26" creationId="{00000000-0000-0000-0000-000000000000}"/>
          </ac:spMkLst>
        </pc:spChg>
        <pc:spChg chg="del">
          <ac:chgData name="Stein, Andrew" userId="fa05adcc-50f1-400a-bab7-31aa48e2f649" providerId="ADAL" clId="{BD94D05F-3FB1-E848-8516-977919DCB367}" dt="2019-09-30T15:01:04.613" v="39" actId="478"/>
          <ac:spMkLst>
            <pc:docMk/>
            <pc:sldMk cId="151685915" sldId="540"/>
            <ac:spMk id="51" creationId="{00000000-0000-0000-0000-000000000000}"/>
          </ac:spMkLst>
        </pc:spChg>
        <pc:spChg chg="mod">
          <ac:chgData name="Stein, Andrew" userId="fa05adcc-50f1-400a-bab7-31aa48e2f649" providerId="ADAL" clId="{BD94D05F-3FB1-E848-8516-977919DCB367}" dt="2019-09-30T15:00:29.501" v="5" actId="20577"/>
          <ac:spMkLst>
            <pc:docMk/>
            <pc:sldMk cId="151685915" sldId="540"/>
            <ac:spMk id="56" creationId="{00000000-0000-0000-0000-000000000000}"/>
          </ac:spMkLst>
        </pc:spChg>
        <pc:spChg chg="mod">
          <ac:chgData name="Stein, Andrew" userId="fa05adcc-50f1-400a-bab7-31aa48e2f649" providerId="ADAL" clId="{BD94D05F-3FB1-E848-8516-977919DCB367}" dt="2019-09-30T15:01:08.770" v="40" actId="1076"/>
          <ac:spMkLst>
            <pc:docMk/>
            <pc:sldMk cId="151685915" sldId="540"/>
            <ac:spMk id="75" creationId="{00000000-0000-0000-0000-000000000000}"/>
          </ac:spMkLst>
        </pc:spChg>
        <pc:spChg chg="mod">
          <ac:chgData name="Stein, Andrew" userId="fa05adcc-50f1-400a-bab7-31aa48e2f649" providerId="ADAL" clId="{BD94D05F-3FB1-E848-8516-977919DCB367}" dt="2019-09-30T15:01:08.770" v="40" actId="1076"/>
          <ac:spMkLst>
            <pc:docMk/>
            <pc:sldMk cId="151685915" sldId="540"/>
            <ac:spMk id="76" creationId="{00000000-0000-0000-0000-000000000000}"/>
          </ac:spMkLst>
        </pc:spChg>
        <pc:spChg chg="mod">
          <ac:chgData name="Stein, Andrew" userId="fa05adcc-50f1-400a-bab7-31aa48e2f649" providerId="ADAL" clId="{BD94D05F-3FB1-E848-8516-977919DCB367}" dt="2019-09-30T15:01:01.884" v="38" actId="1076"/>
          <ac:spMkLst>
            <pc:docMk/>
            <pc:sldMk cId="151685915" sldId="540"/>
            <ac:spMk id="80" creationId="{00000000-0000-0000-0000-000000000000}"/>
          </ac:spMkLst>
        </pc:spChg>
        <pc:spChg chg="mod">
          <ac:chgData name="Stein, Andrew" userId="fa05adcc-50f1-400a-bab7-31aa48e2f649" providerId="ADAL" clId="{BD94D05F-3FB1-E848-8516-977919DCB367}" dt="2019-09-30T15:01:08.770" v="40" actId="1076"/>
          <ac:spMkLst>
            <pc:docMk/>
            <pc:sldMk cId="151685915" sldId="540"/>
            <ac:spMk id="83" creationId="{00000000-0000-0000-0000-000000000000}"/>
          </ac:spMkLst>
        </pc:spChg>
        <pc:spChg chg="add mod">
          <ac:chgData name="Stein, Andrew" userId="fa05adcc-50f1-400a-bab7-31aa48e2f649" providerId="ADAL" clId="{BD94D05F-3FB1-E848-8516-977919DCB367}" dt="2019-09-30T15:01:08.770" v="40" actId="1076"/>
          <ac:spMkLst>
            <pc:docMk/>
            <pc:sldMk cId="151685915" sldId="540"/>
            <ac:spMk id="86" creationId="{582DDD1E-86AB-9542-AE3A-DC1C599C15D5}"/>
          </ac:spMkLst>
        </pc:spChg>
        <pc:grpChg chg="del">
          <ac:chgData name="Stein, Andrew" userId="fa05adcc-50f1-400a-bab7-31aa48e2f649" providerId="ADAL" clId="{BD94D05F-3FB1-E848-8516-977919DCB367}" dt="2019-09-30T15:01:04.613" v="39" actId="478"/>
          <ac:grpSpMkLst>
            <pc:docMk/>
            <pc:sldMk cId="151685915" sldId="540"/>
            <ac:grpSpMk id="38" creationId="{00000000-0000-0000-0000-000000000000}"/>
          </ac:grpSpMkLst>
        </pc:grpChg>
        <pc:grpChg chg="del">
          <ac:chgData name="Stein, Andrew" userId="fa05adcc-50f1-400a-bab7-31aa48e2f649" providerId="ADAL" clId="{BD94D05F-3FB1-E848-8516-977919DCB367}" dt="2019-09-30T15:01:04.613" v="39" actId="478"/>
          <ac:grpSpMkLst>
            <pc:docMk/>
            <pc:sldMk cId="151685915" sldId="540"/>
            <ac:grpSpMk id="44" creationId="{00000000-0000-0000-0000-000000000000}"/>
          </ac:grpSpMkLst>
        </pc:grpChg>
        <pc:grpChg chg="mod">
          <ac:chgData name="Stein, Andrew" userId="fa05adcc-50f1-400a-bab7-31aa48e2f649" providerId="ADAL" clId="{BD94D05F-3FB1-E848-8516-977919DCB367}" dt="2019-09-30T15:01:08.770" v="40" actId="1076"/>
          <ac:grpSpMkLst>
            <pc:docMk/>
            <pc:sldMk cId="151685915" sldId="540"/>
            <ac:grpSpMk id="50" creationId="{00000000-0000-0000-0000-000000000000}"/>
          </ac:grpSpMkLst>
        </pc:grpChg>
        <pc:grpChg chg="add mod">
          <ac:chgData name="Stein, Andrew" userId="fa05adcc-50f1-400a-bab7-31aa48e2f649" providerId="ADAL" clId="{BD94D05F-3FB1-E848-8516-977919DCB367}" dt="2019-09-30T15:01:08.770" v="40" actId="1076"/>
          <ac:grpSpMkLst>
            <pc:docMk/>
            <pc:sldMk cId="151685915" sldId="540"/>
            <ac:grpSpMk id="67" creationId="{7FB3163C-FC9A-9449-997F-9CE8DFAE4477}"/>
          </ac:grpSpMkLst>
        </pc:grpChg>
        <pc:grpChg chg="mod">
          <ac:chgData name="Stein, Andrew" userId="fa05adcc-50f1-400a-bab7-31aa48e2f649" providerId="ADAL" clId="{BD94D05F-3FB1-E848-8516-977919DCB367}" dt="2019-09-30T15:00:19.354" v="0" actId="571"/>
          <ac:grpSpMkLst>
            <pc:docMk/>
            <pc:sldMk cId="151685915" sldId="540"/>
            <ac:grpSpMk id="79" creationId="{7B91F804-EB00-F24E-9E00-6BC0C8B85CC0}"/>
          </ac:grpSpMkLst>
        </pc:grpChg>
        <pc:grpChg chg="del">
          <ac:chgData name="Stein, Andrew" userId="fa05adcc-50f1-400a-bab7-31aa48e2f649" providerId="ADAL" clId="{BD94D05F-3FB1-E848-8516-977919DCB367}" dt="2019-09-30T15:01:04.613" v="39" actId="478"/>
          <ac:grpSpMkLst>
            <pc:docMk/>
            <pc:sldMk cId="151685915" sldId="540"/>
            <ac:grpSpMk id="47113" creationId="{00000000-0000-0000-0000-000000000000}"/>
          </ac:grpSpMkLst>
        </pc:grpChg>
        <pc:grpChg chg="mod">
          <ac:chgData name="Stein, Andrew" userId="fa05adcc-50f1-400a-bab7-31aa48e2f649" providerId="ADAL" clId="{BD94D05F-3FB1-E848-8516-977919DCB367}" dt="2019-09-30T15:01:08.770" v="40" actId="1076"/>
          <ac:grpSpMkLst>
            <pc:docMk/>
            <pc:sldMk cId="151685915" sldId="540"/>
            <ac:grpSpMk id="47114" creationId="{00000000-0000-0000-0000-000000000000}"/>
          </ac:grpSpMkLst>
        </pc:gr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7A30539A-993A-D54B-AC7C-ABA962180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16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defTabSz="93176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>
            <a:lvl1pPr algn="r" defTabSz="93176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defTabSz="931765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7" tIns="46584" rIns="93167" bIns="4658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9EA5040E-1A0F-2445-A46C-6BB39CE5C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545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5000"/>
      </a:lnSpc>
      <a:spcBef>
        <a:spcPct val="6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4300" indent="-112713" algn="l" rtl="0" eaLnBrk="0" fontAlgn="base" hangingPunct="0">
      <a:lnSpc>
        <a:spcPct val="95000"/>
      </a:lnSpc>
      <a:spcBef>
        <a:spcPct val="4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347663" indent="-119063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566738" indent="-104775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798513" indent="-117475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B41783-7CF2-E048-89AF-42D7A3670F9F}" type="slidenum">
              <a:rPr lang="en-US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4A71A0-5AA5-8F49-BF3C-44543B25BAA3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 descr="NV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5703888"/>
            <a:ext cx="2209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99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419225" y="4221163"/>
            <a:ext cx="7410450" cy="1439862"/>
          </a:xfrm>
        </p:spPr>
        <p:txBody>
          <a:bodyPr/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3300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12875" y="3573463"/>
            <a:ext cx="7416800" cy="573087"/>
          </a:xfrm>
        </p:spPr>
        <p:txBody>
          <a:bodyPr wrap="none" anchor="t"/>
          <a:lstStyle>
            <a:lvl1pPr>
              <a:lnSpc>
                <a:spcPct val="90000"/>
              </a:lnSpc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39312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7107A-853B-B845-A1FA-469B58A08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4463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3400" y="614363"/>
            <a:ext cx="2117725" cy="2462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7050" y="614363"/>
            <a:ext cx="6203950" cy="2462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66FF5-5EF9-A849-B9C5-CF8C7D2A8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514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25" y="5502275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viderColorBox"/>
          <p:cNvSpPr>
            <a:spLocks noChangeArrowheads="1"/>
          </p:cNvSpPr>
          <p:nvPr/>
        </p:nvSpPr>
        <p:spPr bwMode="auto">
          <a:xfrm>
            <a:off x="0" y="1128713"/>
            <a:ext cx="1497013" cy="2286000"/>
          </a:xfrm>
          <a:prstGeom prst="rect">
            <a:avLst/>
          </a:prstGeom>
          <a:solidFill>
            <a:srgbClr val="92322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6" name="Picture 8" descr="NV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5702300"/>
            <a:ext cx="2209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Logo" descr="NV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5703888"/>
            <a:ext cx="2209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Logo" descr="NV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5703888"/>
            <a:ext cx="2209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99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419225" y="4221163"/>
            <a:ext cx="7410450" cy="1429829"/>
          </a:xfrm>
        </p:spPr>
        <p:txBody>
          <a:bodyPr>
            <a:noAutofit/>
          </a:bodyPr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23300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12875" y="3573463"/>
            <a:ext cx="7413625" cy="535531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spcBef>
                <a:spcPct val="40000"/>
              </a:spcBef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0130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09915-F438-BF4E-B271-2A70A4884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3635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346200"/>
            <a:ext cx="4160838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289" y="1346200"/>
            <a:ext cx="3998912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B191E-80FA-C244-A609-E83F6BF9D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9785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A2257-0674-7545-9090-494D6A22D6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223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39E73-E865-024F-855F-2026C1AE3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04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961CD-6384-2A47-8DDB-AF26186DB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77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46115-F57B-6041-A855-0E629E670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9519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27051" y="1346200"/>
            <a:ext cx="2667371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170308" y="1346200"/>
            <a:ext cx="2676809" cy="4945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339524" y="1357911"/>
            <a:ext cx="2667371" cy="49333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6137E-2186-BA40-A038-AFBC12704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57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B0CA8-1DE8-1542-A5CF-64B9A20A0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39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4F041-4FC6-284B-930B-5A810C412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0343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346200"/>
            <a:ext cx="4160838" cy="173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0288" y="1346200"/>
            <a:ext cx="4160837" cy="173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8633B-F109-674B-8681-7267843B11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62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4B540-4A29-5543-B228-BBCAC4E76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97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BD434-C5EF-3645-A85E-9A82CF765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699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28F2F-2181-794C-BEA9-2EA429EDB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987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912A9-3B20-2B48-A1B0-1553B4D16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780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613DE-9805-8D44-BCC6-BDC97B9D1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7357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gray">
          <a:xfrm>
            <a:off x="0" y="1125538"/>
            <a:ext cx="9140825" cy="63500"/>
          </a:xfrm>
          <a:prstGeom prst="rect">
            <a:avLst/>
          </a:prstGeom>
          <a:solidFill>
            <a:srgbClr val="6A554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39750" y="614363"/>
            <a:ext cx="82899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27050" y="1346200"/>
            <a:ext cx="847407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9" name="Logo" descr="NVS RGB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6343650"/>
            <a:ext cx="12922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88" y="6402388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3" y="6402388"/>
            <a:ext cx="400050" cy="2476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7F7F7F"/>
                </a:solidFill>
                <a:cs typeface="Arial" charset="0"/>
              </a:defRPr>
            </a:lvl1pPr>
          </a:lstStyle>
          <a:p>
            <a:pPr>
              <a:defRPr/>
            </a:pPr>
            <a:fld id="{504305AD-D6F9-3B46-8202-012A05AB0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ransition/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9pPr>
    </p:titleStyle>
    <p:bodyStyle>
      <a:lvl1pPr marL="233363" indent="-233363" algn="l" rtl="0" eaLnBrk="0" fontAlgn="base" hangingPunct="0">
        <a:lnSpc>
          <a:spcPct val="95000"/>
        </a:lnSpc>
        <a:spcBef>
          <a:spcPct val="75000"/>
        </a:spcBef>
        <a:spcAft>
          <a:spcPct val="0"/>
        </a:spcAft>
        <a:buClr>
          <a:schemeClr val="accent1"/>
        </a:buClr>
        <a:buSzPct val="110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98463" indent="-163513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17B69"/>
        </a:buClr>
        <a:buFont typeface="Arial" charset="0"/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577850" indent="-1778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charset="0"/>
        <a:buChar char="-"/>
        <a:defRPr>
          <a:solidFill>
            <a:schemeClr val="tx1"/>
          </a:solidFill>
          <a:latin typeface="+mn-lt"/>
          <a:ea typeface="ＭＳ Ｐゴシック" charset="0"/>
        </a:defRPr>
      </a:lvl3pPr>
      <a:lvl4pPr marL="752475" indent="-173038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917575" indent="-163513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0"/>
        </a:defRPr>
      </a:lvl5pPr>
      <a:lvl6pPr marL="13747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18319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891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463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gray">
          <a:xfrm>
            <a:off x="0" y="1125538"/>
            <a:ext cx="9140825" cy="63500"/>
          </a:xfrm>
          <a:prstGeom prst="rect">
            <a:avLst/>
          </a:prstGeom>
          <a:solidFill>
            <a:srgbClr val="6A554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>
              <a:solidFill>
                <a:srgbClr val="000000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39750" y="614363"/>
            <a:ext cx="82899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27050" y="1346200"/>
            <a:ext cx="831215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317" name="Logo" descr="NVS RG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6343650"/>
            <a:ext cx="12922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88" y="6402388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3" y="6402388"/>
            <a:ext cx="400050" cy="2476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7F7F7F"/>
                </a:solidFill>
                <a:cs typeface="Arial" charset="0"/>
              </a:defRPr>
            </a:lvl1pPr>
          </a:lstStyle>
          <a:p>
            <a:pPr>
              <a:defRPr/>
            </a:pPr>
            <a:fld id="{9A262F89-C643-5541-989B-4BF5292C2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</p:sldLayoutIdLst>
  <p:transition/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rgbClr val="92322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9pPr>
    </p:titleStyle>
    <p:bodyStyle>
      <a:lvl1pPr marL="233363" indent="-233363" algn="l" rtl="0" eaLnBrk="0" fontAlgn="base" hangingPunct="0">
        <a:lnSpc>
          <a:spcPct val="95000"/>
        </a:lnSpc>
        <a:spcBef>
          <a:spcPct val="75000"/>
        </a:spcBef>
        <a:spcAft>
          <a:spcPct val="0"/>
        </a:spcAft>
        <a:buClr>
          <a:schemeClr val="accent1"/>
        </a:buClr>
        <a:buSzPct val="110000"/>
        <a:buFont typeface="Wingdings" charset="0"/>
        <a:buChar char="§"/>
        <a:defRPr sz="24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398463" indent="-163513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17B69"/>
        </a:buClr>
        <a:buFont typeface="Arial" charset="0"/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2pPr>
      <a:lvl3pPr marL="577850" indent="-1778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Font typeface="Arial" charset="0"/>
        <a:buChar char="-"/>
        <a:defRPr>
          <a:solidFill>
            <a:srgbClr val="000000"/>
          </a:solidFill>
          <a:latin typeface="+mn-lt"/>
          <a:ea typeface="ＭＳ Ｐゴシック" charset="0"/>
        </a:defRPr>
      </a:lvl3pPr>
      <a:lvl4pPr marL="752475" indent="-173038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rgbClr val="000000"/>
          </a:solidFill>
          <a:latin typeface="+mn-lt"/>
          <a:ea typeface="ＭＳ Ｐゴシック" charset="0"/>
        </a:defRPr>
      </a:lvl4pPr>
      <a:lvl5pPr marL="917575" indent="-163513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000000"/>
          </a:solidFill>
          <a:latin typeface="+mn-lt"/>
          <a:ea typeface="ＭＳ Ｐゴシック" charset="0"/>
        </a:defRPr>
      </a:lvl5pPr>
      <a:lvl6pPr marL="13747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18319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891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463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mailto:andrew.stein@novartis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876300"/>
            <a:ext cx="9144000" cy="274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+mn-ea"/>
              <a:cs typeface="Arial" pitchFamily="34" charset="0"/>
            </a:endParaRPr>
          </a:p>
        </p:txBody>
      </p:sp>
      <p:sp>
        <p:nvSpPr>
          <p:cNvPr id="3076" name="Rectangle 3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69950" y="4705350"/>
            <a:ext cx="7410450" cy="1430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ea typeface="+mn-ea"/>
                <a:cs typeface="+mn-cs"/>
              </a:rPr>
              <a:t>PhUSE</a:t>
            </a:r>
            <a:r>
              <a:rPr lang="en-US" dirty="0">
                <a:ea typeface="+mn-ea"/>
                <a:cs typeface="+mn-cs"/>
              </a:rPr>
              <a:t> Boston – June 20, 2013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Andrew Stein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  <a:hlinkClick r:id="rId4"/>
              </a:rPr>
              <a:t>andrew.stein@novartis.com</a:t>
            </a: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5603" name="Rectangle 33"/>
          <p:cNvSpPr>
            <a:spLocks noGrp="1" noChangeArrowheads="1"/>
          </p:cNvSpPr>
          <p:nvPr>
            <p:ph type="ctrTitle" sz="quarter"/>
          </p:nvPr>
        </p:nvSpPr>
        <p:spPr>
          <a:xfrm>
            <a:off x="863600" y="3709988"/>
            <a:ext cx="7413625" cy="536575"/>
          </a:xfrm>
        </p:spPr>
        <p:txBody>
          <a:bodyPr/>
          <a:lstStyle/>
          <a:p>
            <a:pPr eaLnBrk="1" hangingPunct="1"/>
            <a:r>
              <a:rPr lang="de-DE" dirty="0">
                <a:solidFill>
                  <a:srgbClr val="923222"/>
                </a:solidFill>
                <a:latin typeface="Arial" charset="0"/>
              </a:rPr>
              <a:t>Dose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selection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 in solid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tumor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trials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:</a:t>
            </a:r>
            <a:br>
              <a:rPr lang="de-DE" dirty="0">
                <a:solidFill>
                  <a:srgbClr val="923222"/>
                </a:solidFill>
                <a:latin typeface="Arial" charset="0"/>
              </a:rPr>
            </a:br>
            <a:r>
              <a:rPr lang="de-DE" dirty="0">
                <a:solidFill>
                  <a:srgbClr val="923222"/>
                </a:solidFill>
                <a:latin typeface="Arial" charset="0"/>
              </a:rPr>
              <a:t>Making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use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of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 all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available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tumor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 </a:t>
            </a:r>
            <a:r>
              <a:rPr lang="de-DE" dirty="0" err="1">
                <a:solidFill>
                  <a:srgbClr val="923222"/>
                </a:solidFill>
                <a:latin typeface="Arial" charset="0"/>
              </a:rPr>
              <a:t>data</a:t>
            </a:r>
            <a:r>
              <a:rPr lang="de-DE" dirty="0">
                <a:solidFill>
                  <a:srgbClr val="923222"/>
                </a:solidFill>
                <a:latin typeface="Arial" charset="0"/>
              </a:rPr>
              <a:t>. </a:t>
            </a:r>
          </a:p>
        </p:txBody>
      </p:sp>
      <p:sp>
        <p:nvSpPr>
          <p:cNvPr id="25604" name="Right Arrow 7"/>
          <p:cNvSpPr>
            <a:spLocks noChangeArrowheads="1"/>
          </p:cNvSpPr>
          <p:nvPr/>
        </p:nvSpPr>
        <p:spPr bwMode="auto">
          <a:xfrm>
            <a:off x="3937000" y="2120900"/>
            <a:ext cx="1028700" cy="630238"/>
          </a:xfrm>
          <a:prstGeom prst="rightArrow">
            <a:avLst>
              <a:gd name="adj1" fmla="val 50000"/>
              <a:gd name="adj2" fmla="val 50004"/>
            </a:avLst>
          </a:prstGeom>
          <a:solidFill>
            <a:schemeClr val="accent4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05" name="TextBox 10"/>
          <p:cNvSpPr txBox="1">
            <a:spLocks noChangeArrowheads="1"/>
          </p:cNvSpPr>
          <p:nvPr/>
        </p:nvSpPr>
        <p:spPr bwMode="auto">
          <a:xfrm>
            <a:off x="6048375" y="965200"/>
            <a:ext cx="17208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700" b="1">
              <a:solidFill>
                <a:srgbClr val="000000"/>
              </a:solidFill>
            </a:endParaRPr>
          </a:p>
          <a:p>
            <a:pPr eaLnBrk="1" hangingPunct="1"/>
            <a:r>
              <a:rPr lang="en-US" sz="1600" b="1">
                <a:solidFill>
                  <a:srgbClr val="000000"/>
                </a:solidFill>
              </a:rPr>
              <a:t>Dose Response</a:t>
            </a:r>
          </a:p>
          <a:p>
            <a:pPr eaLnBrk="1" hangingPunct="1"/>
            <a:endParaRPr lang="en-US" sz="700" b="1">
              <a:solidFill>
                <a:srgbClr val="000000"/>
              </a:solidFill>
            </a:endParaRPr>
          </a:p>
        </p:txBody>
      </p:sp>
      <p:sp>
        <p:nvSpPr>
          <p:cNvPr id="25607" name="TextBox 18"/>
          <p:cNvSpPr txBox="1">
            <a:spLocks noChangeArrowheads="1"/>
          </p:cNvSpPr>
          <p:nvPr/>
        </p:nvSpPr>
        <p:spPr bwMode="auto">
          <a:xfrm>
            <a:off x="874713" y="842963"/>
            <a:ext cx="2425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700" b="1">
              <a:solidFill>
                <a:srgbClr val="000000"/>
              </a:solidFill>
            </a:endParaRPr>
          </a:p>
          <a:p>
            <a:pPr algn="ctr" eaLnBrk="1" hangingPunct="1"/>
            <a:r>
              <a:rPr lang="en-US" sz="1600" b="1">
                <a:solidFill>
                  <a:srgbClr val="000000"/>
                </a:solidFill>
              </a:rPr>
              <a:t>Response Criteria for</a:t>
            </a:r>
          </a:p>
          <a:p>
            <a:pPr algn="ctr" eaLnBrk="1" hangingPunct="1"/>
            <a:r>
              <a:rPr lang="en-US" sz="1600" b="1">
                <a:solidFill>
                  <a:srgbClr val="000000"/>
                </a:solidFill>
              </a:rPr>
              <a:t>Solid Tumors (RECIST)</a:t>
            </a:r>
          </a:p>
          <a:p>
            <a:pPr algn="ctr" eaLnBrk="1" hangingPunct="1"/>
            <a:endParaRPr lang="en-US" sz="700" b="1">
              <a:solidFill>
                <a:srgbClr val="000000"/>
              </a:solidFill>
            </a:endParaRPr>
          </a:p>
        </p:txBody>
      </p:sp>
      <p:grpSp>
        <p:nvGrpSpPr>
          <p:cNvPr id="25609" name="Group 8"/>
          <p:cNvGrpSpPr>
            <a:grpSpLocks/>
          </p:cNvGrpSpPr>
          <p:nvPr/>
        </p:nvGrpSpPr>
        <p:grpSpPr bwMode="auto">
          <a:xfrm>
            <a:off x="5545138" y="1560513"/>
            <a:ext cx="2781300" cy="1890712"/>
            <a:chOff x="3168650" y="1596165"/>
            <a:chExt cx="2781300" cy="1889462"/>
          </a:xfrm>
        </p:grpSpPr>
        <p:grpSp>
          <p:nvGrpSpPr>
            <p:cNvPr id="25612" name="Group 6"/>
            <p:cNvGrpSpPr>
              <a:grpSpLocks/>
            </p:cNvGrpSpPr>
            <p:nvPr/>
          </p:nvGrpSpPr>
          <p:grpSpPr bwMode="auto">
            <a:xfrm>
              <a:off x="3168650" y="1596165"/>
              <a:ext cx="2781300" cy="1889462"/>
              <a:chOff x="3169086" y="1596513"/>
              <a:chExt cx="2780778" cy="1889074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181784" y="1598099"/>
                <a:ext cx="2768080" cy="188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  <p:grpSp>
            <p:nvGrpSpPr>
              <p:cNvPr id="25619" name="Group 5"/>
              <p:cNvGrpSpPr>
                <a:grpSpLocks/>
              </p:cNvGrpSpPr>
              <p:nvPr/>
            </p:nvGrpSpPr>
            <p:grpSpPr bwMode="auto">
              <a:xfrm>
                <a:off x="3169086" y="1596513"/>
                <a:ext cx="2780778" cy="1877956"/>
                <a:chOff x="3168230" y="1597263"/>
                <a:chExt cx="2970570" cy="2076907"/>
              </a:xfrm>
            </p:grpSpPr>
            <p:pic>
              <p:nvPicPr>
                <p:cNvPr id="5141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61" t="17422" b="3497"/>
                <a:stretch>
                  <a:fillRect/>
                </a:stretch>
              </p:blipFill>
              <p:spPr bwMode="auto">
                <a:xfrm>
                  <a:off x="3780316" y="1597263"/>
                  <a:ext cx="2358484" cy="17769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42" name="Picture 9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918"/>
                <a:stretch>
                  <a:fillRect/>
                </a:stretch>
              </p:blipFill>
              <p:spPr bwMode="auto">
                <a:xfrm>
                  <a:off x="3168230" y="1600771"/>
                  <a:ext cx="425578" cy="2073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5613" name="TextBox 2"/>
            <p:cNvSpPr txBox="1">
              <a:spLocks noChangeArrowheads="1"/>
            </p:cNvSpPr>
            <p:nvPr/>
          </p:nvSpPr>
          <p:spPr bwMode="auto">
            <a:xfrm rot="-5400000">
              <a:off x="2614162" y="2371633"/>
              <a:ext cx="151644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Target Lesion (%)</a:t>
              </a:r>
            </a:p>
            <a:p>
              <a:pPr algn="ctr" eaLnBrk="1" hangingPunct="1"/>
              <a:r>
                <a:rPr lang="en-US" sz="1200"/>
                <a:t>Change from Baseline</a:t>
              </a:r>
            </a:p>
          </p:txBody>
        </p:sp>
        <p:sp>
          <p:nvSpPr>
            <p:cNvPr id="25614" name="TextBox 36"/>
            <p:cNvSpPr txBox="1">
              <a:spLocks noChangeArrowheads="1"/>
            </p:cNvSpPr>
            <p:nvPr/>
          </p:nvSpPr>
          <p:spPr bwMode="auto">
            <a:xfrm>
              <a:off x="3650936" y="2558433"/>
              <a:ext cx="849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>
                <a:lnSpc>
                  <a:spcPct val="150000"/>
                </a:lnSpc>
              </a:pPr>
              <a:r>
                <a:rPr lang="en-US" sz="1200"/>
                <a:t>0</a:t>
              </a:r>
            </a:p>
          </p:txBody>
        </p:sp>
        <p:sp>
          <p:nvSpPr>
            <p:cNvPr id="25615" name="TextBox 37"/>
            <p:cNvSpPr txBox="1">
              <a:spLocks noChangeArrowheads="1"/>
            </p:cNvSpPr>
            <p:nvPr/>
          </p:nvSpPr>
          <p:spPr bwMode="auto">
            <a:xfrm>
              <a:off x="3565978" y="2099454"/>
              <a:ext cx="169918" cy="24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>
                <a:lnSpc>
                  <a:spcPct val="150000"/>
                </a:lnSpc>
              </a:pPr>
              <a:r>
                <a:rPr lang="en-US" sz="1200"/>
                <a:t>25</a:t>
              </a:r>
            </a:p>
          </p:txBody>
        </p:sp>
        <p:sp>
          <p:nvSpPr>
            <p:cNvPr id="25616" name="TextBox 38"/>
            <p:cNvSpPr txBox="1">
              <a:spLocks noChangeArrowheads="1"/>
            </p:cNvSpPr>
            <p:nvPr/>
          </p:nvSpPr>
          <p:spPr bwMode="auto">
            <a:xfrm>
              <a:off x="3565978" y="1599727"/>
              <a:ext cx="169918" cy="242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>
                <a:lnSpc>
                  <a:spcPct val="150000"/>
                </a:lnSpc>
              </a:pPr>
              <a:r>
                <a:rPr lang="en-US" sz="1200"/>
                <a:t>50</a:t>
              </a:r>
            </a:p>
          </p:txBody>
        </p:sp>
        <p:sp>
          <p:nvSpPr>
            <p:cNvPr id="25617" name="TextBox 39"/>
            <p:cNvSpPr txBox="1">
              <a:spLocks noChangeArrowheads="1"/>
            </p:cNvSpPr>
            <p:nvPr/>
          </p:nvSpPr>
          <p:spPr bwMode="auto">
            <a:xfrm>
              <a:off x="3626535" y="3017806"/>
              <a:ext cx="199876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0     100      200     300</a:t>
              </a:r>
            </a:p>
            <a:p>
              <a:pPr algn="ctr" eaLnBrk="1" hangingPunct="1"/>
              <a:r>
                <a:rPr lang="en-US" sz="1200"/>
                <a:t>Time (days)</a:t>
              </a:r>
            </a:p>
          </p:txBody>
        </p:sp>
      </p:grpSp>
      <p:pic>
        <p:nvPicPr>
          <p:cNvPr id="25610" name="Picture 4" descr="  Fig. 3A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600200"/>
            <a:ext cx="24733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5484813"/>
            <a:ext cx="119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3668" y="2049103"/>
            <a:ext cx="5151956" cy="20923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 cmpd="sng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4" name="Rectangle 11303"/>
          <p:cNvSpPr/>
          <p:nvPr/>
        </p:nvSpPr>
        <p:spPr>
          <a:xfrm>
            <a:off x="7172325" y="6319838"/>
            <a:ext cx="1589088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#1 We first focus on using the longitudinal, continuous, target lesion data to compare doses.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1. RECIST 	= Response Evaluation Criteria In Solid Tumors	SD = Stable Disease</a:t>
            </a:r>
          </a:p>
          <a:p>
            <a:pPr eaLnBrk="1" hangingPunct="1"/>
            <a:r>
              <a:rPr lang="en-US" sz="1400" dirty="0"/>
              <a:t>2. SLD = Sum of Longest Diameters of target lesions		PR = Partial Response</a:t>
            </a:r>
          </a:p>
          <a:p>
            <a:pPr eaLnBrk="1" hangingPunct="1"/>
            <a:r>
              <a:rPr lang="en-US" sz="1400" dirty="0"/>
              <a:t>						PD = Progressive Disease</a:t>
            </a:r>
          </a:p>
        </p:txBody>
      </p:sp>
      <p:sp>
        <p:nvSpPr>
          <p:cNvPr id="32831" name="TextBox 3"/>
          <p:cNvSpPr txBox="1">
            <a:spLocks noChangeArrowheads="1"/>
          </p:cNvSpPr>
          <p:nvPr/>
        </p:nvSpPr>
        <p:spPr bwMode="auto">
          <a:xfrm>
            <a:off x="4139119" y="2510821"/>
            <a:ext cx="6810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10 mg</a:t>
            </a:r>
          </a:p>
          <a:p>
            <a:pPr algn="r" eaLnBrk="1" hangingPunct="1"/>
            <a:r>
              <a:rPr lang="en-US" sz="1400"/>
              <a:t>5 mg</a:t>
            </a:r>
          </a:p>
          <a:p>
            <a:pPr algn="r" eaLnBrk="1" hangingPunct="1"/>
            <a:r>
              <a:rPr lang="en-US" sz="1400"/>
              <a:t>0 mg</a:t>
            </a:r>
          </a:p>
        </p:txBody>
      </p:sp>
      <p:sp>
        <p:nvSpPr>
          <p:cNvPr id="32832" name="TextBox 20"/>
          <p:cNvSpPr txBox="1">
            <a:spLocks noChangeArrowheads="1"/>
          </p:cNvSpPr>
          <p:nvPr/>
        </p:nvSpPr>
        <p:spPr bwMode="auto">
          <a:xfrm>
            <a:off x="4215319" y="3347434"/>
            <a:ext cx="573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6 cm</a:t>
            </a:r>
          </a:p>
          <a:p>
            <a:pPr algn="r" eaLnBrk="1" hangingPunct="1"/>
            <a:r>
              <a:rPr lang="en-US" sz="1400"/>
              <a:t>4 cm</a:t>
            </a:r>
          </a:p>
          <a:p>
            <a:pPr algn="r" eaLnBrk="1" hangingPunct="1"/>
            <a:r>
              <a:rPr lang="en-US" sz="1400"/>
              <a:t>2 cm</a:t>
            </a:r>
          </a:p>
        </p:txBody>
      </p:sp>
      <p:sp>
        <p:nvSpPr>
          <p:cNvPr id="32865" name="AutoShape 85"/>
          <p:cNvSpPr>
            <a:spLocks noChangeAspect="1" noChangeArrowheads="1" noTextEdit="1"/>
          </p:cNvSpPr>
          <p:nvPr/>
        </p:nvSpPr>
        <p:spPr bwMode="auto">
          <a:xfrm>
            <a:off x="4743956" y="2498121"/>
            <a:ext cx="2265364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Freeform 97"/>
          <p:cNvSpPr>
            <a:spLocks/>
          </p:cNvSpPr>
          <p:nvPr/>
        </p:nvSpPr>
        <p:spPr bwMode="auto">
          <a:xfrm>
            <a:off x="4797835" y="2639313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67" name="Freeform 98"/>
          <p:cNvSpPr>
            <a:spLocks/>
          </p:cNvSpPr>
          <p:nvPr/>
        </p:nvSpPr>
        <p:spPr bwMode="auto">
          <a:xfrm>
            <a:off x="4786818" y="2628296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34" name="Group 2"/>
          <p:cNvGrpSpPr>
            <a:grpSpLocks/>
          </p:cNvGrpSpPr>
          <p:nvPr/>
        </p:nvGrpSpPr>
        <p:grpSpPr bwMode="auto">
          <a:xfrm>
            <a:off x="4761419" y="3450621"/>
            <a:ext cx="2262187" cy="592138"/>
            <a:chOff x="2935288" y="3190875"/>
            <a:chExt cx="2262187" cy="592138"/>
          </a:xfrm>
        </p:grpSpPr>
        <p:sp>
          <p:nvSpPr>
            <p:cNvPr id="32859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Oval 11296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4" name="AutoShape 56"/>
          <p:cNvSpPr>
            <a:spLocks noChangeAspect="1" noChangeArrowheads="1"/>
          </p:cNvSpPr>
          <p:nvPr/>
        </p:nvSpPr>
        <p:spPr bwMode="auto">
          <a:xfrm>
            <a:off x="4202113" y="2366963"/>
            <a:ext cx="226536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785231" y="2498121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74044" y="2487009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B908A7-1AB9-3942-8DD2-A2E0E8CE237B}" type="slidenum">
              <a:rPr lang="en-US" sz="900">
                <a:solidFill>
                  <a:srgbClr val="7F7F7F"/>
                </a:solidFill>
              </a:rPr>
              <a:pPr eaLnBrk="1" hangingPunct="1"/>
              <a:t>10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285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  <a:endParaRPr lang="en-US" sz="900" dirty="0">
              <a:solidFill>
                <a:srgbClr val="7F7F7F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7485"/>
              </p:ext>
            </p:extLst>
          </p:nvPr>
        </p:nvGraphicFramePr>
        <p:xfrm>
          <a:off x="2073781" y="1632934"/>
          <a:ext cx="5145089" cy="331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RECIST</a:t>
                      </a:r>
                      <a:r>
                        <a:rPr lang="en-US" sz="1800" b="1" baseline="30000" dirty="0"/>
                        <a:t>1</a:t>
                      </a:r>
                      <a:r>
                        <a:rPr lang="en-US" sz="1800" b="1" dirty="0"/>
                        <a:t> data with dosing history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/>
                        <a:t>Time (months)  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    </a:t>
                      </a:r>
                      <a:r>
                        <a:rPr lang="en-US" sz="1800" baseline="0" dirty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/>
                        <a:t>Dose (mg)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  <a:r>
                        <a:rPr lang="en-US" sz="1800" baseline="0" dirty="0"/>
                        <a:t> Lesion SLD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Nontarget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New 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</a:p>
                  </a:txBody>
                  <a:tcPr marL="91444" marR="91444" marT="45717" marB="457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674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82588" y="2279650"/>
            <a:ext cx="8286750" cy="1898650"/>
          </a:xfrm>
          <a:prstGeom prst="rect">
            <a:avLst/>
          </a:prstGeom>
          <a:solidFill>
            <a:srgbClr val="FEF7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charset="0"/>
              </a:rPr>
              <a:t>Methods: </a:t>
            </a:r>
            <a:r>
              <a:rPr lang="en-US">
                <a:latin typeface="Arial" charset="0"/>
              </a:rPr>
              <a:t>model based approach for describing individual patient data.</a:t>
            </a:r>
            <a:endParaRPr lang="en-US" b="1">
              <a:latin typeface="Arial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Modeling approaches describe the daily change in tumor size </a:t>
            </a:r>
            <a:r>
              <a:rPr lang="en-US" i="1" u="sng" dirty="0">
                <a:latin typeface="Arial" charset="0"/>
              </a:rPr>
              <a:t>for each individual patient.</a:t>
            </a:r>
          </a:p>
        </p:txBody>
      </p:sp>
      <p:sp>
        <p:nvSpPr>
          <p:cNvPr id="38916" name="Content Placeholder 2"/>
          <p:cNvSpPr txBox="1">
            <a:spLocks/>
          </p:cNvSpPr>
          <p:nvPr/>
        </p:nvSpPr>
        <p:spPr bwMode="gray">
          <a:xfrm>
            <a:off x="561975" y="4437063"/>
            <a:ext cx="83947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dirty="0"/>
              <a:t>Using each individual’</a:t>
            </a:r>
            <a:r>
              <a:rPr lang="en-US" altLang="ja-JP" dirty="0"/>
              <a:t>s dosing history and longitudinal tumor size data, we fit all patients from the trial using a nonlinear mixed effect model.</a:t>
            </a:r>
            <a:endParaRPr lang="en-US" dirty="0"/>
          </a:p>
        </p:txBody>
      </p:sp>
      <p:grpSp>
        <p:nvGrpSpPr>
          <p:cNvPr id="38917" name="Group 8"/>
          <p:cNvGrpSpPr>
            <a:grpSpLocks/>
          </p:cNvGrpSpPr>
          <p:nvPr/>
        </p:nvGrpSpPr>
        <p:grpSpPr bwMode="auto">
          <a:xfrm>
            <a:off x="561975" y="2486025"/>
            <a:ext cx="7637463" cy="984250"/>
            <a:chOff x="636666" y="2587175"/>
            <a:chExt cx="7636077" cy="982672"/>
          </a:xfrm>
        </p:grpSpPr>
        <p:sp>
          <p:nvSpPr>
            <p:cNvPr id="2" name="Rectangle 1"/>
            <p:cNvSpPr/>
            <p:nvPr/>
          </p:nvSpPr>
          <p:spPr>
            <a:xfrm>
              <a:off x="636666" y="2587175"/>
              <a:ext cx="3449012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Tumor Size            (y</a:t>
              </a:r>
              <a:r>
                <a:rPr lang="en-US" sz="1400" dirty="0">
                  <a:solidFill>
                    <a:schemeClr val="tx1"/>
                  </a:solidFill>
                </a:rPr>
                <a:t>  </a:t>
              </a:r>
              <a:r>
                <a:rPr lang="en-US" sz="2000" dirty="0">
                  <a:solidFill>
                    <a:schemeClr val="tx1"/>
                  </a:solidFill>
                </a:rPr>
                <a:t>[cm] 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Change over Time (t [days])</a:t>
              </a:r>
            </a:p>
          </p:txBody>
        </p:sp>
        <p:sp>
          <p:nvSpPr>
            <p:cNvPr id="38927" name="TextBox 3"/>
            <p:cNvSpPr txBox="1">
              <a:spLocks noChangeArrowheads="1"/>
            </p:cNvSpPr>
            <p:nvPr/>
          </p:nvSpPr>
          <p:spPr bwMode="auto">
            <a:xfrm>
              <a:off x="4112124" y="2789888"/>
              <a:ext cx="364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=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45969" y="2587175"/>
              <a:ext cx="1896718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Placebo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Growth Rate [cm/day]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1706" y="2587175"/>
              <a:ext cx="1311037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Drug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Effect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[cm/day]</a:t>
              </a:r>
            </a:p>
          </p:txBody>
        </p:sp>
        <p:sp>
          <p:nvSpPr>
            <p:cNvPr id="38930" name="TextBox 17"/>
            <p:cNvSpPr txBox="1">
              <a:spLocks noChangeArrowheads="1"/>
            </p:cNvSpPr>
            <p:nvPr/>
          </p:nvSpPr>
          <p:spPr bwMode="auto">
            <a:xfrm>
              <a:off x="6501597" y="2766738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–</a:t>
              </a:r>
            </a:p>
          </p:txBody>
        </p:sp>
      </p:grpSp>
      <p:grpSp>
        <p:nvGrpSpPr>
          <p:cNvPr id="38918" name="Group 6"/>
          <p:cNvGrpSpPr>
            <a:grpSpLocks/>
          </p:cNvGrpSpPr>
          <p:nvPr/>
        </p:nvGrpSpPr>
        <p:grpSpPr bwMode="auto">
          <a:xfrm>
            <a:off x="2971800" y="3509963"/>
            <a:ext cx="5403850" cy="485775"/>
            <a:chOff x="2516130" y="3330031"/>
            <a:chExt cx="5403485" cy="484816"/>
          </a:xfrm>
        </p:grpSpPr>
        <p:sp>
          <p:nvSpPr>
            <p:cNvPr id="38921" name="TextBox 9"/>
            <p:cNvSpPr txBox="1">
              <a:spLocks noChangeArrowheads="1"/>
            </p:cNvSpPr>
            <p:nvPr/>
          </p:nvSpPr>
          <p:spPr bwMode="auto">
            <a:xfrm>
              <a:off x="2516130" y="3353182"/>
              <a:ext cx="10400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dy/dt</a:t>
              </a:r>
            </a:p>
          </p:txBody>
        </p:sp>
        <p:sp>
          <p:nvSpPr>
            <p:cNvPr id="38922" name="Rectangle 4"/>
            <p:cNvSpPr>
              <a:spLocks noChangeArrowheads="1"/>
            </p:cNvSpPr>
            <p:nvPr/>
          </p:nvSpPr>
          <p:spPr bwMode="auto">
            <a:xfrm>
              <a:off x="4776188" y="3353181"/>
              <a:ext cx="4571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r </a:t>
              </a:r>
            </a:p>
          </p:txBody>
        </p:sp>
        <p:sp>
          <p:nvSpPr>
            <p:cNvPr id="38923" name="Rectangle 5"/>
            <p:cNvSpPr>
              <a:spLocks noChangeArrowheads="1"/>
            </p:cNvSpPr>
            <p:nvPr/>
          </p:nvSpPr>
          <p:spPr bwMode="auto">
            <a:xfrm>
              <a:off x="6281794" y="3330031"/>
              <a:ext cx="16378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[Eff</a:t>
              </a:r>
              <a:r>
                <a:rPr lang="en-US" baseline="-25000"/>
                <a:t>dose(t)</a:t>
              </a:r>
              <a:r>
                <a:rPr lang="en-US"/>
                <a:t>]*y</a:t>
              </a:r>
            </a:p>
          </p:txBody>
        </p:sp>
        <p:sp>
          <p:nvSpPr>
            <p:cNvPr id="38924" name="TextBox 19"/>
            <p:cNvSpPr txBox="1">
              <a:spLocks noChangeArrowheads="1"/>
            </p:cNvSpPr>
            <p:nvPr/>
          </p:nvSpPr>
          <p:spPr bwMode="auto">
            <a:xfrm>
              <a:off x="5974625" y="3332431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–</a:t>
              </a:r>
            </a:p>
          </p:txBody>
        </p:sp>
        <p:sp>
          <p:nvSpPr>
            <p:cNvPr id="38925" name="TextBox 20"/>
            <p:cNvSpPr txBox="1">
              <a:spLocks noChangeArrowheads="1"/>
            </p:cNvSpPr>
            <p:nvPr/>
          </p:nvSpPr>
          <p:spPr bwMode="auto">
            <a:xfrm>
              <a:off x="3582420" y="3353181"/>
              <a:ext cx="364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=</a:t>
              </a:r>
            </a:p>
          </p:txBody>
        </p:sp>
      </p:grpSp>
      <p:sp>
        <p:nvSpPr>
          <p:cNvPr id="3891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AB42A7-B70F-A54C-9626-EEDDB7198E1E}" type="slidenum">
              <a:rPr lang="en-US" sz="900">
                <a:solidFill>
                  <a:srgbClr val="7F7F7F"/>
                </a:solidFill>
              </a:rPr>
              <a:pPr eaLnBrk="1" hangingPunct="1"/>
              <a:t>11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8920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  <p:extLst>
      <p:ext uri="{BB962C8B-B14F-4D97-AF65-F5344CB8AC3E}">
        <p14:creationId xmlns:p14="http://schemas.microsoft.com/office/powerpoint/2010/main" val="172073174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641475"/>
            <a:ext cx="6400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7000" y="6067425"/>
            <a:ext cx="8894763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127000" y="6192838"/>
            <a:ext cx="436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1. SLD = Sum of Longest Diameters of target lesions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1775" y="6164519"/>
            <a:ext cx="8313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dirty="0">
                <a:latin typeface="Arial" charset="0"/>
              </a:rPr>
              <a:t>Results</a:t>
            </a:r>
            <a:r>
              <a:rPr lang="en-US" dirty="0">
                <a:latin typeface="Arial" charset="0"/>
              </a:rPr>
              <a:t>: The model well describes representative patient data. 10mg was more effective than 5mg. </a:t>
            </a:r>
          </a:p>
        </p:txBody>
      </p:sp>
      <p:sp>
        <p:nvSpPr>
          <p:cNvPr id="39942" name="TextBox 16"/>
          <p:cNvSpPr txBox="1">
            <a:spLocks noChangeArrowheads="1"/>
          </p:cNvSpPr>
          <p:nvPr/>
        </p:nvSpPr>
        <p:spPr bwMode="auto">
          <a:xfrm>
            <a:off x="161925" y="1965325"/>
            <a:ext cx="285908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Placebo patients that cross over to Everolimus</a:t>
            </a:r>
          </a:p>
        </p:txBody>
      </p:sp>
      <p:sp>
        <p:nvSpPr>
          <p:cNvPr id="39943" name="TextBox 18"/>
          <p:cNvSpPr txBox="1">
            <a:spLocks noChangeArrowheads="1"/>
          </p:cNvSpPr>
          <p:nvPr/>
        </p:nvSpPr>
        <p:spPr bwMode="auto">
          <a:xfrm>
            <a:off x="161925" y="3444875"/>
            <a:ext cx="2600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Patients on 10mg </a:t>
            </a:r>
          </a:p>
        </p:txBody>
      </p:sp>
      <p:sp>
        <p:nvSpPr>
          <p:cNvPr id="39944" name="TextBox 17"/>
          <p:cNvSpPr txBox="1">
            <a:spLocks noChangeArrowheads="1"/>
          </p:cNvSpPr>
          <p:nvPr/>
        </p:nvSpPr>
        <p:spPr bwMode="auto">
          <a:xfrm>
            <a:off x="161925" y="4864100"/>
            <a:ext cx="28590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Patients reduced from 10mg to 5mg</a:t>
            </a:r>
          </a:p>
        </p:txBody>
      </p:sp>
      <p:grpSp>
        <p:nvGrpSpPr>
          <p:cNvPr id="39946" name="Group 1"/>
          <p:cNvGrpSpPr>
            <a:grpSpLocks/>
          </p:cNvGrpSpPr>
          <p:nvPr/>
        </p:nvGrpSpPr>
        <p:grpSpPr bwMode="auto">
          <a:xfrm>
            <a:off x="3378200" y="1244600"/>
            <a:ext cx="5008563" cy="339725"/>
            <a:chOff x="3378828" y="1244600"/>
            <a:chExt cx="5008728" cy="339725"/>
          </a:xfrm>
        </p:grpSpPr>
        <p:grpSp>
          <p:nvGrpSpPr>
            <p:cNvPr id="39954" name="Group 11"/>
            <p:cNvGrpSpPr>
              <a:grpSpLocks/>
            </p:cNvGrpSpPr>
            <p:nvPr/>
          </p:nvGrpSpPr>
          <p:grpSpPr bwMode="auto">
            <a:xfrm>
              <a:off x="3378828" y="1244600"/>
              <a:ext cx="5008728" cy="339725"/>
              <a:chOff x="114968" y="1244910"/>
              <a:chExt cx="5008876" cy="340584"/>
            </a:xfrm>
          </p:grpSpPr>
          <p:sp>
            <p:nvSpPr>
              <p:cNvPr id="39956" name="TextBox 5"/>
              <p:cNvSpPr txBox="1">
                <a:spLocks noChangeArrowheads="1"/>
              </p:cNvSpPr>
              <p:nvPr/>
            </p:nvSpPr>
            <p:spPr bwMode="auto">
              <a:xfrm>
                <a:off x="114968" y="1244910"/>
                <a:ext cx="60692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600" b="1" dirty="0"/>
                  <a:t>KEY</a:t>
                </a:r>
                <a:endParaRPr lang="en-US" sz="1600" dirty="0"/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2701168" y="1334035"/>
                <a:ext cx="265129" cy="163926"/>
              </a:xfrm>
              <a:prstGeom prst="rect">
                <a:avLst/>
              </a:prstGeom>
              <a:solidFill>
                <a:srgbClr val="E6FFE6"/>
              </a:solidFill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>
                <a:off x="3772797" y="1413610"/>
                <a:ext cx="393725" cy="0"/>
              </a:xfrm>
              <a:prstGeom prst="line">
                <a:avLst/>
              </a:prstGeom>
              <a:ln w="28575">
                <a:solidFill>
                  <a:srgbClr val="669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59" name="Rectangle 1"/>
              <p:cNvSpPr>
                <a:spLocks noChangeArrowheads="1"/>
              </p:cNvSpPr>
              <p:nvPr/>
            </p:nvSpPr>
            <p:spPr bwMode="auto">
              <a:xfrm>
                <a:off x="834204" y="1244910"/>
                <a:ext cx="168507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Measured SLD</a:t>
                </a:r>
                <a:r>
                  <a:rPr lang="en-US" sz="1600" baseline="30000"/>
                  <a:t>1</a:t>
                </a:r>
                <a:r>
                  <a:rPr lang="en-US" sz="1600"/>
                  <a:t> </a:t>
                </a:r>
              </a:p>
            </p:txBody>
          </p:sp>
          <p:sp>
            <p:nvSpPr>
              <p:cNvPr id="39960" name="Rectangle 5"/>
              <p:cNvSpPr>
                <a:spLocks noChangeArrowheads="1"/>
              </p:cNvSpPr>
              <p:nvPr/>
            </p:nvSpPr>
            <p:spPr bwMode="auto">
              <a:xfrm>
                <a:off x="2905201" y="1246511"/>
                <a:ext cx="72006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Dose </a:t>
                </a:r>
              </a:p>
            </p:txBody>
          </p:sp>
          <p:sp>
            <p:nvSpPr>
              <p:cNvPr id="39961" name="Rectangle 8"/>
              <p:cNvSpPr>
                <a:spLocks noChangeArrowheads="1"/>
              </p:cNvSpPr>
              <p:nvPr/>
            </p:nvSpPr>
            <p:spPr bwMode="auto">
              <a:xfrm>
                <a:off x="4105747" y="1246511"/>
                <a:ext cx="960396" cy="338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Model fit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6082" y="1244910"/>
                <a:ext cx="4997762" cy="34058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4053538" y="1362075"/>
              <a:ext cx="85728" cy="857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9947" name="TextBox 14"/>
          <p:cNvSpPr txBox="1">
            <a:spLocks noChangeArrowheads="1"/>
          </p:cNvSpPr>
          <p:nvPr/>
        </p:nvSpPr>
        <p:spPr bwMode="auto">
          <a:xfrm>
            <a:off x="7991475" y="1739900"/>
            <a:ext cx="5191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b="1">
                <a:solidFill>
                  <a:srgbClr val="009900"/>
                </a:solidFill>
              </a:rPr>
              <a:t>10mg</a:t>
            </a:r>
          </a:p>
          <a:p>
            <a:pPr algn="r" eaLnBrk="1" hangingPunct="1"/>
            <a:r>
              <a:rPr lang="en-US" sz="1000" b="1">
                <a:solidFill>
                  <a:srgbClr val="009900"/>
                </a:solidFill>
              </a:rPr>
              <a:t>5mg</a:t>
            </a:r>
          </a:p>
          <a:p>
            <a:pPr algn="r" eaLnBrk="1" hangingPunct="1"/>
            <a:r>
              <a:rPr lang="en-US" sz="1000" b="1">
                <a:solidFill>
                  <a:srgbClr val="009900"/>
                </a:solidFill>
              </a:rPr>
              <a:t>0mg</a:t>
            </a:r>
          </a:p>
        </p:txBody>
      </p:sp>
      <p:pic>
        <p:nvPicPr>
          <p:cNvPr id="39948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3098800"/>
            <a:ext cx="6400800" cy="1619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1" name="TextBox 14"/>
          <p:cNvSpPr txBox="1">
            <a:spLocks noChangeArrowheads="1"/>
          </p:cNvSpPr>
          <p:nvPr/>
        </p:nvSpPr>
        <p:spPr bwMode="auto">
          <a:xfrm>
            <a:off x="8245475" y="3194050"/>
            <a:ext cx="5175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b="1">
                <a:solidFill>
                  <a:srgbClr val="009900"/>
                </a:solidFill>
              </a:rPr>
              <a:t>10mg</a:t>
            </a:r>
          </a:p>
          <a:p>
            <a:pPr algn="r" eaLnBrk="1" hangingPunct="1"/>
            <a:r>
              <a:rPr lang="en-US" sz="1000" b="1">
                <a:solidFill>
                  <a:srgbClr val="009900"/>
                </a:solidFill>
              </a:rPr>
              <a:t>5mg</a:t>
            </a:r>
          </a:p>
          <a:p>
            <a:pPr algn="r" eaLnBrk="1" hangingPunct="1"/>
            <a:r>
              <a:rPr lang="en-US" sz="1000" b="1">
                <a:solidFill>
                  <a:srgbClr val="009900"/>
                </a:solidFill>
              </a:rPr>
              <a:t>0mg</a:t>
            </a:r>
          </a:p>
        </p:txBody>
      </p:sp>
      <p:sp>
        <p:nvSpPr>
          <p:cNvPr id="3995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7885BF-FBB7-FF40-91B4-41C4277E671E}" type="slidenum">
              <a:rPr lang="en-US" sz="900">
                <a:solidFill>
                  <a:srgbClr val="7F7F7F"/>
                </a:solidFill>
              </a:rPr>
              <a:pPr eaLnBrk="1" hangingPunct="1"/>
              <a:t>12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9953" name="Footer Placeholder 7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4519613"/>
            <a:ext cx="6400800" cy="1619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/>
          <p:cNvSpPr txBox="1">
            <a:spLocks noChangeArrowheads="1"/>
          </p:cNvSpPr>
          <p:nvPr/>
        </p:nvSpPr>
        <p:spPr bwMode="auto">
          <a:xfrm>
            <a:off x="7991475" y="4705350"/>
            <a:ext cx="5191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 b="1" dirty="0">
                <a:solidFill>
                  <a:srgbClr val="009900"/>
                </a:solidFill>
              </a:rPr>
              <a:t>10mg</a:t>
            </a:r>
          </a:p>
          <a:p>
            <a:pPr algn="r" eaLnBrk="1" hangingPunct="1"/>
            <a:r>
              <a:rPr lang="en-US" sz="1000" b="1" dirty="0">
                <a:solidFill>
                  <a:srgbClr val="009900"/>
                </a:solidFill>
              </a:rPr>
              <a:t>5mg</a:t>
            </a:r>
          </a:p>
          <a:p>
            <a:pPr algn="r" eaLnBrk="1" hangingPunct="1"/>
            <a:r>
              <a:rPr lang="en-US" sz="1000" b="1" dirty="0">
                <a:solidFill>
                  <a:srgbClr val="009900"/>
                </a:solidFill>
              </a:rPr>
              <a:t>0mg</a:t>
            </a:r>
          </a:p>
        </p:txBody>
      </p:sp>
    </p:spTree>
    <p:extLst>
      <p:ext uri="{BB962C8B-B14F-4D97-AF65-F5344CB8AC3E}">
        <p14:creationId xmlns:p14="http://schemas.microsoft.com/office/powerpoint/2010/main" val="2602298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  <p:bldP spid="39943" grpId="0"/>
      <p:bldP spid="39944" grpId="0"/>
      <p:bldP spid="39947" grpId="0"/>
      <p:bldP spid="39951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Arial" charset="0"/>
              </a:rPr>
              <a:t>Conclusions: </a:t>
            </a:r>
            <a:r>
              <a:rPr lang="de-CH">
                <a:latin typeface="Arial" charset="0"/>
              </a:rPr>
              <a:t>Modeling approaches can describe response to 5mg, even without a 5mg arm</a:t>
            </a:r>
            <a:endParaRPr lang="en-US">
              <a:latin typeface="Arial" charset="0"/>
            </a:endParaRPr>
          </a:p>
        </p:txBody>
      </p:sp>
      <p:sp>
        <p:nvSpPr>
          <p:cNvPr id="40962" name="Content Placeholder 1"/>
          <p:cNvSpPr>
            <a:spLocks noGrp="1"/>
          </p:cNvSpPr>
          <p:nvPr>
            <p:ph idx="1"/>
          </p:nvPr>
        </p:nvSpPr>
        <p:spPr>
          <a:xfrm>
            <a:off x="4665663" y="1411288"/>
            <a:ext cx="4370387" cy="4940300"/>
          </a:xfrm>
        </p:spPr>
        <p:txBody>
          <a:bodyPr/>
          <a:lstStyle/>
          <a:p>
            <a:r>
              <a:rPr lang="en-US" sz="1800" dirty="0">
                <a:latin typeface="Arial" charset="0"/>
              </a:rPr>
              <a:t>Analysis supports 10 mg as </a:t>
            </a:r>
            <a:br>
              <a:rPr lang="en-US" sz="1800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>starting dose.</a:t>
            </a:r>
          </a:p>
          <a:p>
            <a:r>
              <a:rPr lang="en-US" sz="1800" dirty="0">
                <a:latin typeface="Arial" charset="0"/>
              </a:rPr>
              <a:t>Analysis demonstrates that 5 mg</a:t>
            </a:r>
            <a:br>
              <a:rPr lang="en-US" sz="1800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>is superior to placebo when dose reductions are necessary.</a:t>
            </a:r>
          </a:p>
          <a:p>
            <a:r>
              <a:rPr lang="en-US" sz="1800" dirty="0">
                <a:latin typeface="Arial" charset="0"/>
              </a:rPr>
              <a:t>Analysis suggests that patients who are dose-reduced to 5 mg may benefit from a re-challenge at 10 mg.</a:t>
            </a:r>
          </a:p>
          <a:p>
            <a:r>
              <a:rPr lang="en-US" sz="1800" dirty="0">
                <a:latin typeface="Arial" charset="0"/>
              </a:rPr>
              <a:t>Results were published in BMC Cancer</a:t>
            </a:r>
            <a:r>
              <a:rPr lang="en-US" sz="1800" baseline="30000" dirty="0">
                <a:latin typeface="Arial" charset="0"/>
              </a:rPr>
              <a:t>1</a:t>
            </a:r>
            <a:r>
              <a:rPr lang="en-US" sz="1800" dirty="0">
                <a:latin typeface="Arial" charset="0"/>
              </a:rPr>
              <a:t>.</a:t>
            </a:r>
            <a:endParaRPr lang="en-US" sz="1800" baseline="30000" dirty="0">
              <a:latin typeface="Arial" charset="0"/>
            </a:endParaRP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758825" y="6032500"/>
            <a:ext cx="32851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Stein et al., </a:t>
            </a:r>
            <a:r>
              <a:rPr lang="en-US" sz="1400" i="1" dirty="0"/>
              <a:t>BMC Cancer, </a:t>
            </a:r>
            <a:r>
              <a:rPr lang="en-US" sz="1400" dirty="0"/>
              <a:t>12:311, 2012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73113" y="5975350"/>
            <a:ext cx="82629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7FD8AB-C945-F24A-8DA4-8438F7F4D07D}" type="slidenum">
              <a:rPr lang="en-US" sz="900">
                <a:solidFill>
                  <a:srgbClr val="7F7F7F"/>
                </a:solidFill>
              </a:rPr>
              <a:pPr eaLnBrk="1" hangingPunct="1"/>
              <a:t>13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0969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3704" y="4898751"/>
            <a:ext cx="3688845" cy="66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Error bars denote </a:t>
            </a:r>
            <a:r>
              <a:rPr lang="en-US" sz="1800" i="1" dirty="0" err="1"/>
              <a:t>intersubject</a:t>
            </a:r>
            <a:r>
              <a:rPr lang="en-US" sz="1800" i="1" dirty="0"/>
              <a:t>-variability (±35%)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1325" y="1560658"/>
            <a:ext cx="3814763" cy="3275012"/>
            <a:chOff x="441325" y="1560658"/>
            <a:chExt cx="3814763" cy="3275012"/>
          </a:xfrm>
        </p:grpSpPr>
        <p:pic>
          <p:nvPicPr>
            <p:cNvPr id="1946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5" y="1828945"/>
              <a:ext cx="3814763" cy="300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0967" name="TextBox 1"/>
            <p:cNvSpPr txBox="1">
              <a:spLocks noChangeArrowheads="1"/>
            </p:cNvSpPr>
            <p:nvPr/>
          </p:nvSpPr>
          <p:spPr bwMode="auto">
            <a:xfrm>
              <a:off x="1690688" y="1560658"/>
              <a:ext cx="12604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Simulation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244600" y="2070100"/>
              <a:ext cx="2279650" cy="1930400"/>
              <a:chOff x="1244600" y="2070100"/>
              <a:chExt cx="2279650" cy="19304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473200" y="2070100"/>
                <a:ext cx="2051050" cy="1752600"/>
                <a:chOff x="1473200" y="2070100"/>
                <a:chExt cx="2051050" cy="17526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1473200" y="368300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746250" y="344170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012950" y="321310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279650" y="299085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559050" y="276225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832100" y="253365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3105150" y="230505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3384550" y="2070100"/>
                  <a:ext cx="139700" cy="139700"/>
                </a:xfrm>
                <a:prstGeom prst="ellipse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/>
              <p:cNvCxnSpPr/>
              <p:nvPr/>
            </p:nvCxnSpPr>
            <p:spPr>
              <a:xfrm flipV="1">
                <a:off x="1244600" y="2139950"/>
                <a:ext cx="2216150" cy="18605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61917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3301999"/>
            <a:ext cx="3498632" cy="16475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 cmpd="sng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4" name="Rectangle 11303"/>
          <p:cNvSpPr/>
          <p:nvPr/>
        </p:nvSpPr>
        <p:spPr>
          <a:xfrm>
            <a:off x="7172325" y="6319838"/>
            <a:ext cx="1589088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#2: We next focus on predicting survival using the first post-baseline multivariate assessment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1. RECIST 	= Response Evaluation Criteria In Solid Tumors	SD = Stable Disease</a:t>
            </a:r>
          </a:p>
          <a:p>
            <a:pPr eaLnBrk="1" hangingPunct="1"/>
            <a:r>
              <a:rPr lang="en-US" sz="1400" dirty="0"/>
              <a:t>2. SLD = Sum of Longest Diameters of target lesions		PR = Partial Response</a:t>
            </a:r>
          </a:p>
          <a:p>
            <a:pPr eaLnBrk="1" hangingPunct="1"/>
            <a:r>
              <a:rPr lang="en-US" sz="1400" dirty="0"/>
              <a:t>						PD = Progressive Disease</a:t>
            </a:r>
          </a:p>
        </p:txBody>
      </p:sp>
      <p:sp>
        <p:nvSpPr>
          <p:cNvPr id="32831" name="TextBox 3"/>
          <p:cNvSpPr txBox="1">
            <a:spLocks noChangeArrowheads="1"/>
          </p:cNvSpPr>
          <p:nvPr/>
        </p:nvSpPr>
        <p:spPr bwMode="auto">
          <a:xfrm>
            <a:off x="4139119" y="2510821"/>
            <a:ext cx="6810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10 mg</a:t>
            </a:r>
          </a:p>
          <a:p>
            <a:pPr algn="r" eaLnBrk="1" hangingPunct="1"/>
            <a:r>
              <a:rPr lang="en-US" sz="1400"/>
              <a:t>5 mg</a:t>
            </a:r>
          </a:p>
          <a:p>
            <a:pPr algn="r" eaLnBrk="1" hangingPunct="1"/>
            <a:r>
              <a:rPr lang="en-US" sz="1400"/>
              <a:t>0 mg</a:t>
            </a:r>
          </a:p>
        </p:txBody>
      </p:sp>
      <p:sp>
        <p:nvSpPr>
          <p:cNvPr id="32832" name="TextBox 20"/>
          <p:cNvSpPr txBox="1">
            <a:spLocks noChangeArrowheads="1"/>
          </p:cNvSpPr>
          <p:nvPr/>
        </p:nvSpPr>
        <p:spPr bwMode="auto">
          <a:xfrm>
            <a:off x="4215319" y="3347434"/>
            <a:ext cx="573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6 cm</a:t>
            </a:r>
          </a:p>
          <a:p>
            <a:pPr algn="r" eaLnBrk="1" hangingPunct="1"/>
            <a:r>
              <a:rPr lang="en-US" sz="1400"/>
              <a:t>4 cm</a:t>
            </a:r>
          </a:p>
          <a:p>
            <a:pPr algn="r" eaLnBrk="1" hangingPunct="1"/>
            <a:r>
              <a:rPr lang="en-US" sz="1400"/>
              <a:t>2 cm</a:t>
            </a:r>
          </a:p>
        </p:txBody>
      </p:sp>
      <p:sp>
        <p:nvSpPr>
          <p:cNvPr id="32865" name="AutoShape 85"/>
          <p:cNvSpPr>
            <a:spLocks noChangeAspect="1" noChangeArrowheads="1" noTextEdit="1"/>
          </p:cNvSpPr>
          <p:nvPr/>
        </p:nvSpPr>
        <p:spPr bwMode="auto">
          <a:xfrm>
            <a:off x="4743956" y="2498121"/>
            <a:ext cx="2265364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Freeform 97"/>
          <p:cNvSpPr>
            <a:spLocks/>
          </p:cNvSpPr>
          <p:nvPr/>
        </p:nvSpPr>
        <p:spPr bwMode="auto">
          <a:xfrm>
            <a:off x="4797835" y="2639313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67" name="Freeform 98"/>
          <p:cNvSpPr>
            <a:spLocks/>
          </p:cNvSpPr>
          <p:nvPr/>
        </p:nvSpPr>
        <p:spPr bwMode="auto">
          <a:xfrm>
            <a:off x="4786818" y="2628296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34" name="Group 2"/>
          <p:cNvGrpSpPr>
            <a:grpSpLocks/>
          </p:cNvGrpSpPr>
          <p:nvPr/>
        </p:nvGrpSpPr>
        <p:grpSpPr bwMode="auto">
          <a:xfrm>
            <a:off x="4761419" y="3450621"/>
            <a:ext cx="2262187" cy="592138"/>
            <a:chOff x="2935288" y="3190875"/>
            <a:chExt cx="2262187" cy="592138"/>
          </a:xfrm>
        </p:grpSpPr>
        <p:sp>
          <p:nvSpPr>
            <p:cNvPr id="32859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Oval 11296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4" name="AutoShape 56"/>
          <p:cNvSpPr>
            <a:spLocks noChangeAspect="1" noChangeArrowheads="1"/>
          </p:cNvSpPr>
          <p:nvPr/>
        </p:nvSpPr>
        <p:spPr bwMode="auto">
          <a:xfrm>
            <a:off x="4202113" y="2366963"/>
            <a:ext cx="226536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785231" y="2498121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74044" y="2487009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B908A7-1AB9-3942-8DD2-A2E0E8CE237B}" type="slidenum">
              <a:rPr lang="en-US" sz="900">
                <a:solidFill>
                  <a:srgbClr val="7F7F7F"/>
                </a:solidFill>
              </a:rPr>
              <a:pPr eaLnBrk="1" hangingPunct="1"/>
              <a:t>14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285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  <a:endParaRPr lang="en-US" sz="900" dirty="0">
              <a:solidFill>
                <a:srgbClr val="7F7F7F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63135"/>
              </p:ext>
            </p:extLst>
          </p:nvPr>
        </p:nvGraphicFramePr>
        <p:xfrm>
          <a:off x="2073781" y="1632934"/>
          <a:ext cx="5145089" cy="331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RECIST</a:t>
                      </a:r>
                      <a:r>
                        <a:rPr lang="en-US" sz="1800" b="1" baseline="30000" dirty="0"/>
                        <a:t>1</a:t>
                      </a:r>
                      <a:r>
                        <a:rPr lang="en-US" sz="1800" b="1" dirty="0"/>
                        <a:t> data with dosing history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/>
                        <a:t>Time (months)  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    </a:t>
                      </a:r>
                      <a:r>
                        <a:rPr lang="en-US" sz="1800" baseline="0" dirty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/>
                        <a:t>Dose (mg)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  <a:r>
                        <a:rPr lang="en-US" sz="1800" baseline="0" dirty="0"/>
                        <a:t> Lesion SLD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Nontarget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New 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</a:p>
                  </a:txBody>
                  <a:tcPr marL="91444" marR="91444" marT="45717" marB="457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822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58750" y="2954338"/>
            <a:ext cx="8720138" cy="2360612"/>
          </a:xfrm>
          <a:prstGeom prst="rect">
            <a:avLst/>
          </a:prstGeom>
          <a:solidFill>
            <a:srgbClr val="FEF7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539750" y="201613"/>
            <a:ext cx="8289925" cy="911225"/>
          </a:xfrm>
        </p:spPr>
        <p:txBody>
          <a:bodyPr/>
          <a:lstStyle/>
          <a:p>
            <a:r>
              <a:rPr lang="en-US" b="1" dirty="0">
                <a:latin typeface="Arial" charset="0"/>
              </a:rPr>
              <a:t>Methods: </a:t>
            </a:r>
            <a:r>
              <a:rPr lang="en-US" dirty="0">
                <a:latin typeface="Arial" charset="0"/>
              </a:rPr>
              <a:t>Cox regression is used to establish the effect of each tumor measure on survival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6400" y="3136900"/>
            <a:ext cx="2043113" cy="1427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Survival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[Days]</a:t>
            </a:r>
          </a:p>
        </p:txBody>
      </p:sp>
      <p:sp>
        <p:nvSpPr>
          <p:cNvPr id="25608" name="TextBox 3"/>
          <p:cNvSpPr txBox="1">
            <a:spLocks noChangeArrowheads="1"/>
          </p:cNvSpPr>
          <p:nvPr/>
        </p:nvSpPr>
        <p:spPr bwMode="auto">
          <a:xfrm>
            <a:off x="4038600" y="3470275"/>
            <a:ext cx="363538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344863" y="3136900"/>
            <a:ext cx="1833562" cy="1427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Change in Target Lesion Size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l-GR" sz="2000" dirty="0">
                <a:solidFill>
                  <a:schemeClr val="tx1"/>
                </a:solidFill>
              </a:rPr>
              <a:t>Δy = </a:t>
            </a:r>
            <a:r>
              <a:rPr lang="en-US" sz="2000" dirty="0">
                <a:solidFill>
                  <a:schemeClr val="tx1"/>
                </a:solidFill>
              </a:rPr>
              <a:t>%)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286375" y="3136900"/>
            <a:ext cx="1606550" cy="1427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Progression of Nontarget Lesion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(Non = 0/1)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99288" y="3136900"/>
            <a:ext cx="1612900" cy="1427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Appearance of New Lesion</a:t>
            </a:r>
          </a:p>
          <a:p>
            <a:pPr algn="ctr"/>
            <a:r>
              <a:rPr lang="x-none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(New = 0/1)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612" name="Content Placeholder 2"/>
          <p:cNvSpPr txBox="1">
            <a:spLocks/>
          </p:cNvSpPr>
          <p:nvPr/>
        </p:nvSpPr>
        <p:spPr bwMode="gray">
          <a:xfrm>
            <a:off x="476250" y="5540375"/>
            <a:ext cx="8085138" cy="79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dirty="0"/>
              <a:t>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} are Cox coefficients linking each patient measurement to survival.</a:t>
            </a:r>
          </a:p>
        </p:txBody>
      </p:sp>
      <p:sp>
        <p:nvSpPr>
          <p:cNvPr id="25613" name="Rectangle 6"/>
          <p:cNvSpPr>
            <a:spLocks noChangeArrowheads="1"/>
          </p:cNvSpPr>
          <p:nvPr/>
        </p:nvSpPr>
        <p:spPr bwMode="auto">
          <a:xfrm>
            <a:off x="312298" y="4659313"/>
            <a:ext cx="2356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Survival Hazard</a:t>
            </a:r>
          </a:p>
        </p:txBody>
      </p:sp>
      <p:sp>
        <p:nvSpPr>
          <p:cNvPr id="25614" name="TextBox 19"/>
          <p:cNvSpPr txBox="1">
            <a:spLocks noChangeArrowheads="1"/>
          </p:cNvSpPr>
          <p:nvPr/>
        </p:nvSpPr>
        <p:spPr bwMode="auto">
          <a:xfrm>
            <a:off x="2700338" y="4683125"/>
            <a:ext cx="363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~</a:t>
            </a:r>
          </a:p>
        </p:txBody>
      </p:sp>
      <p:sp>
        <p:nvSpPr>
          <p:cNvPr id="25615" name="Rectangle 7"/>
          <p:cNvSpPr>
            <a:spLocks noChangeArrowheads="1"/>
          </p:cNvSpPr>
          <p:nvPr/>
        </p:nvSpPr>
        <p:spPr bwMode="auto">
          <a:xfrm>
            <a:off x="3810000" y="4683125"/>
            <a:ext cx="949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l-GR" dirty="0"/>
              <a:t>Δy</a:t>
            </a:r>
            <a:endParaRPr lang="en-US" dirty="0"/>
          </a:p>
        </p:txBody>
      </p:sp>
      <p:sp>
        <p:nvSpPr>
          <p:cNvPr id="25616" name="Rectangle 8"/>
          <p:cNvSpPr>
            <a:spLocks noChangeArrowheads="1"/>
          </p:cNvSpPr>
          <p:nvPr/>
        </p:nvSpPr>
        <p:spPr bwMode="auto">
          <a:xfrm>
            <a:off x="4975225" y="4683125"/>
            <a:ext cx="36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5617" name="Rectangle 22"/>
          <p:cNvSpPr>
            <a:spLocks noChangeArrowheads="1"/>
          </p:cNvSpPr>
          <p:nvPr/>
        </p:nvSpPr>
        <p:spPr bwMode="auto">
          <a:xfrm>
            <a:off x="6742113" y="4683125"/>
            <a:ext cx="363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5618" name="Rectangle 9"/>
          <p:cNvSpPr>
            <a:spLocks noChangeArrowheads="1"/>
          </p:cNvSpPr>
          <p:nvPr/>
        </p:nvSpPr>
        <p:spPr bwMode="auto">
          <a:xfrm>
            <a:off x="5546133" y="4683125"/>
            <a:ext cx="115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*Non </a:t>
            </a:r>
          </a:p>
        </p:txBody>
      </p:sp>
      <p:sp>
        <p:nvSpPr>
          <p:cNvPr id="25619" name="Rectangle 18"/>
          <p:cNvSpPr>
            <a:spLocks noChangeArrowheads="1"/>
          </p:cNvSpPr>
          <p:nvPr/>
        </p:nvSpPr>
        <p:spPr bwMode="auto">
          <a:xfrm>
            <a:off x="7164235" y="4683125"/>
            <a:ext cx="1210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*</a:t>
            </a:r>
            <a:r>
              <a:rPr lang="x-none" dirty="0"/>
              <a:t>New</a:t>
            </a:r>
            <a:endParaRPr lang="en-US" baseline="-25000" dirty="0"/>
          </a:p>
        </p:txBody>
      </p:sp>
      <p:sp>
        <p:nvSpPr>
          <p:cNvPr id="25620" name="TextBox 27"/>
          <p:cNvSpPr txBox="1">
            <a:spLocks noChangeArrowheads="1"/>
          </p:cNvSpPr>
          <p:nvPr/>
        </p:nvSpPr>
        <p:spPr bwMode="auto">
          <a:xfrm>
            <a:off x="2747963" y="3619500"/>
            <a:ext cx="363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~</a:t>
            </a:r>
          </a:p>
        </p:txBody>
      </p:sp>
      <p:sp>
        <p:nvSpPr>
          <p:cNvPr id="2562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1813D43-F030-FA45-A6D1-9D7100C8F24D}" type="slidenum">
              <a:rPr lang="en-US" sz="900">
                <a:solidFill>
                  <a:srgbClr val="7F7F7F"/>
                </a:solidFill>
              </a:rPr>
              <a:pPr eaLnBrk="1" hangingPunct="1"/>
              <a:t>15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5622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gray">
          <a:xfrm>
            <a:off x="527050" y="1425575"/>
            <a:ext cx="8085138" cy="142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dirty="0"/>
              <a:t>Only patients on the everolimus arm are analyzed.</a:t>
            </a:r>
          </a:p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dirty="0"/>
              <a:t>Response at first assessment (month 2) is correlated with overall survival using Cox regression.</a:t>
            </a:r>
          </a:p>
        </p:txBody>
      </p:sp>
    </p:spTree>
    <p:extLst>
      <p:ext uri="{BB962C8B-B14F-4D97-AF65-F5344CB8AC3E}">
        <p14:creationId xmlns:p14="http://schemas.microsoft.com/office/powerpoint/2010/main" val="70404480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skA2_S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43150"/>
            <a:ext cx="380357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</a:t>
            </a:r>
            <a:r>
              <a:rPr lang="en-US" dirty="0"/>
              <a:t>Change in the sum of the longest diameters (SLD) was not predictive of survival.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20900" y="4533900"/>
            <a:ext cx="190977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80E6"/>
                </a:solidFill>
              </a:rPr>
              <a:t>SLD Reduction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7100" y="3225800"/>
            <a:ext cx="1854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D60000"/>
                </a:solidFill>
              </a:rPr>
              <a:t>SLD Growth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4238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SLD = Sum of Longest Diameters of target lesions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98475" y="5975350"/>
            <a:ext cx="4035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1800" y="1447800"/>
            <a:ext cx="382839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Lesion</a:t>
            </a:r>
          </a:p>
          <a:p>
            <a:pPr algn="ctr"/>
            <a:r>
              <a:rPr lang="en-US" dirty="0"/>
              <a:t>Sum of Longest Diameters</a:t>
            </a:r>
          </a:p>
          <a:p>
            <a:pPr algn="ctr"/>
            <a:r>
              <a:rPr lang="en-US" dirty="0"/>
              <a:t>(SLD)</a:t>
            </a:r>
          </a:p>
        </p:txBody>
      </p:sp>
    </p:spTree>
    <p:extLst>
      <p:ext uri="{BB962C8B-B14F-4D97-AF65-F5344CB8AC3E}">
        <p14:creationId xmlns:p14="http://schemas.microsoft.com/office/powerpoint/2010/main" val="30653685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skA2_N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0" y="2362200"/>
            <a:ext cx="3780794" cy="3162300"/>
          </a:xfrm>
          <a:prstGeom prst="rect">
            <a:avLst/>
          </a:prstGeom>
        </p:spPr>
      </p:pic>
      <p:pic>
        <p:nvPicPr>
          <p:cNvPr id="11" name="Picture 10" descr="TaskA2_S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43150"/>
            <a:ext cx="380357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</a:t>
            </a:r>
            <a:r>
              <a:rPr lang="en-US" dirty="0"/>
              <a:t>Nontarget lesion progression at month 2 was predictive of survival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7100" y="3225800"/>
            <a:ext cx="1854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D60000"/>
                </a:solidFill>
              </a:rPr>
              <a:t>SLD Growth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0900" y="4533900"/>
            <a:ext cx="190977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80E6"/>
                </a:solidFill>
              </a:rPr>
              <a:t>SLD Reduction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6500" y="1828800"/>
            <a:ext cx="271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Lesion SLD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3800" y="1638300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Nontarget Lesion</a:t>
            </a:r>
          </a:p>
          <a:p>
            <a:pPr algn="ctr"/>
            <a:r>
              <a:rPr lang="en-US" dirty="0"/>
              <a:t>Progression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1520" y="3403600"/>
            <a:ext cx="1952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2F80E6"/>
                </a:solidFill>
              </a:rPr>
              <a:t>No Progression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23100" y="4686300"/>
            <a:ext cx="18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60000"/>
                </a:solidFill>
              </a:rPr>
              <a:t>Progression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1400" y="5676900"/>
            <a:ext cx="16479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0.0001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4238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SLD = Sum of Longest Diameters of target lesions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98475" y="5975350"/>
            <a:ext cx="4035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626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skA2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2349500"/>
            <a:ext cx="3811163" cy="3187700"/>
          </a:xfrm>
          <a:prstGeom prst="rect">
            <a:avLst/>
          </a:prstGeom>
        </p:spPr>
      </p:pic>
      <p:pic>
        <p:nvPicPr>
          <p:cNvPr id="11" name="Picture 10" descr="TaskA2_S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43150"/>
            <a:ext cx="380357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</a:t>
            </a:r>
            <a:r>
              <a:rPr lang="en-US" dirty="0"/>
              <a:t>New lesion appearance at month 2 was predictive of survival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97100" y="3225800"/>
            <a:ext cx="1854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D60000"/>
                </a:solidFill>
              </a:rPr>
              <a:t>SLD Growth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0900" y="4533900"/>
            <a:ext cx="190977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80E6"/>
                </a:solidFill>
              </a:rPr>
              <a:t>SLD Reduction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6500" y="1828800"/>
            <a:ext cx="271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Lesion SLD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3800" y="1638300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Lesion</a:t>
            </a:r>
          </a:p>
          <a:p>
            <a:pPr algn="ctr"/>
            <a:r>
              <a:rPr lang="en-US" dirty="0"/>
              <a:t>Appearance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7100" y="5676900"/>
            <a:ext cx="164795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0.0001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04814" y="3530600"/>
            <a:ext cx="2052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2F80E6"/>
                </a:solidFill>
              </a:rPr>
              <a:t>No New Lesions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9800" y="4686300"/>
            <a:ext cx="185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60000"/>
                </a:solidFill>
              </a:rPr>
              <a:t>New Lesion</a:t>
            </a: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4238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SLD = Sum of Longest Diameters of target lesions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98475" y="5975350"/>
            <a:ext cx="4035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626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8" grpId="0" animBg="1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Is there another way we can look at target lesion data that would make it predictive?</a:t>
            </a:r>
          </a:p>
        </p:txBody>
      </p:sp>
      <p:sp>
        <p:nvSpPr>
          <p:cNvPr id="47104" name="Content Placeholder 47103"/>
          <p:cNvSpPr>
            <a:spLocks noGrp="1"/>
          </p:cNvSpPr>
          <p:nvPr>
            <p:ph idx="1"/>
          </p:nvPr>
        </p:nvSpPr>
        <p:spPr>
          <a:xfrm>
            <a:off x="527050" y="5194300"/>
            <a:ext cx="8312150" cy="482600"/>
          </a:xfrm>
        </p:spPr>
        <p:txBody>
          <a:bodyPr/>
          <a:lstStyle/>
          <a:p>
            <a:r>
              <a:rPr lang="en-US" b="1" dirty="0"/>
              <a:t>Proposal: </a:t>
            </a:r>
            <a:r>
              <a:rPr lang="en-US" dirty="0"/>
              <a:t>look at the “worst lesion” instead of the sum to account for known heterogeneity in tumor response</a:t>
            </a:r>
            <a:r>
              <a:rPr lang="en-US" baseline="30000" dirty="0"/>
              <a:t>1</a:t>
            </a:r>
            <a:endParaRPr lang="en-US" b="1" dirty="0"/>
          </a:p>
        </p:txBody>
      </p:sp>
      <p:sp>
        <p:nvSpPr>
          <p:cNvPr id="47112" name="Footer Placeholder 1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  <p:sp>
        <p:nvSpPr>
          <p:cNvPr id="47111" name="Slide Number Placeholder 1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9211FF3-0A04-BE48-9B3B-DF2DE1E88AEE}" type="slidenum">
              <a:rPr lang="en-US" sz="900">
                <a:solidFill>
                  <a:srgbClr val="7F7F7F"/>
                </a:solidFill>
              </a:rPr>
              <a:pPr eaLnBrk="1" hangingPunct="1"/>
              <a:t>19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47109" name="TextBox 9"/>
          <p:cNvSpPr txBox="1">
            <a:spLocks noChangeArrowheads="1"/>
          </p:cNvSpPr>
          <p:nvPr/>
        </p:nvSpPr>
        <p:spPr bwMode="auto">
          <a:xfrm>
            <a:off x="519112" y="6081713"/>
            <a:ext cx="4167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/>
              <a:t>SLD = Sum of longest diameters of target lesions	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31825" y="6073775"/>
            <a:ext cx="79660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890266" y="2603500"/>
            <a:ext cx="129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Lesion #1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90266" y="3416300"/>
            <a:ext cx="129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Lesion #3</a:t>
            </a:r>
          </a:p>
        </p:txBody>
      </p:sp>
      <p:grpSp>
        <p:nvGrpSpPr>
          <p:cNvPr id="47114" name="Group 47113"/>
          <p:cNvGrpSpPr/>
          <p:nvPr/>
        </p:nvGrpSpPr>
        <p:grpSpPr>
          <a:xfrm>
            <a:off x="2141440" y="1308100"/>
            <a:ext cx="5089719" cy="3186069"/>
            <a:chOff x="5098174" y="1308100"/>
            <a:chExt cx="5089719" cy="3186069"/>
          </a:xfrm>
        </p:grpSpPr>
        <p:cxnSp>
          <p:nvCxnSpPr>
            <p:cNvPr id="52" name="Straight Connector 19"/>
            <p:cNvCxnSpPr>
              <a:cxnSpLocks noChangeShapeType="1"/>
            </p:cNvCxnSpPr>
            <p:nvPr/>
          </p:nvCxnSpPr>
          <p:spPr bwMode="auto">
            <a:xfrm>
              <a:off x="5524715" y="4081287"/>
              <a:ext cx="2254551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" name="Straight Connector 17"/>
            <p:cNvCxnSpPr>
              <a:cxnSpLocks noChangeShapeType="1"/>
            </p:cNvCxnSpPr>
            <p:nvPr/>
          </p:nvCxnSpPr>
          <p:spPr bwMode="auto">
            <a:xfrm>
              <a:off x="5553290" y="1790700"/>
              <a:ext cx="0" cy="228106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4" name="Rectangle 27"/>
            <p:cNvSpPr>
              <a:spLocks noChangeArrowheads="1"/>
            </p:cNvSpPr>
            <p:nvPr/>
          </p:nvSpPr>
          <p:spPr bwMode="auto">
            <a:xfrm>
              <a:off x="6471430" y="4155615"/>
              <a:ext cx="6330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/>
                <a:t>Time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4703200" y="2751269"/>
              <a:ext cx="1159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SLD (cm)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07092" y="1308100"/>
              <a:ext cx="3009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Hypothetical Patient 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496844" y="2168067"/>
              <a:ext cx="2332568" cy="148169"/>
              <a:chOff x="956078" y="3891037"/>
              <a:chExt cx="2332568" cy="148169"/>
            </a:xfrm>
            <a:solidFill>
              <a:schemeClr val="bg1">
                <a:lumMod val="85000"/>
              </a:schemeClr>
            </a:solidFill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999067" y="3970867"/>
                <a:ext cx="2243666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>
                <a:off x="956078" y="3891037"/>
                <a:ext cx="2332568" cy="148169"/>
                <a:chOff x="947611" y="3882570"/>
                <a:chExt cx="2332568" cy="148169"/>
              </a:xfrm>
              <a:grpFill/>
            </p:grpSpPr>
            <p:sp>
              <p:nvSpPr>
                <p:cNvPr id="60" name="Oval 77"/>
                <p:cNvSpPr>
                  <a:spLocks noChangeArrowheads="1"/>
                </p:cNvSpPr>
                <p:nvPr/>
              </p:nvSpPr>
              <p:spPr bwMode="auto">
                <a:xfrm>
                  <a:off x="947611" y="3882570"/>
                  <a:ext cx="133350" cy="133350"/>
                </a:xfrm>
                <a:prstGeom prst="ellipse">
                  <a:avLst/>
                </a:prstGeom>
                <a:grpFill/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Oval 77"/>
                <p:cNvSpPr>
                  <a:spLocks noChangeArrowheads="1"/>
                </p:cNvSpPr>
                <p:nvPr/>
              </p:nvSpPr>
              <p:spPr bwMode="auto">
                <a:xfrm>
                  <a:off x="2050395" y="3895272"/>
                  <a:ext cx="133350" cy="133350"/>
                </a:xfrm>
                <a:prstGeom prst="ellipse">
                  <a:avLst/>
                </a:prstGeom>
                <a:grpFill/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77"/>
                <p:cNvSpPr>
                  <a:spLocks noChangeArrowheads="1"/>
                </p:cNvSpPr>
                <p:nvPr/>
              </p:nvSpPr>
              <p:spPr bwMode="auto">
                <a:xfrm>
                  <a:off x="3146829" y="3897389"/>
                  <a:ext cx="133350" cy="133350"/>
                </a:xfrm>
                <a:prstGeom prst="ellipse">
                  <a:avLst/>
                </a:prstGeom>
                <a:grpFill/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" name="TextBox 79"/>
            <p:cNvSpPr txBox="1"/>
            <p:nvPr/>
          </p:nvSpPr>
          <p:spPr>
            <a:xfrm>
              <a:off x="7888921" y="1875695"/>
              <a:ext cx="2298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Sum of longest diameters (SLD)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164666" y="4559300"/>
            <a:ext cx="1467619" cy="461665"/>
          </a:xfrm>
          <a:prstGeom prst="rect">
            <a:avLst/>
          </a:prstGeom>
          <a:solidFill>
            <a:srgbClr val="8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Resistant</a:t>
            </a:r>
          </a:p>
        </p:txBody>
      </p:sp>
      <p:sp>
        <p:nvSpPr>
          <p:cNvPr id="47107" name="Rectangle 47106"/>
          <p:cNvSpPr/>
          <p:nvPr/>
        </p:nvSpPr>
        <p:spPr>
          <a:xfrm>
            <a:off x="5168900" y="608003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sz="1400" dirty="0"/>
              <a:t>1. </a:t>
            </a:r>
            <a:r>
              <a:rPr lang="en-US" sz="1400" dirty="0" err="1"/>
              <a:t>Gerlinger</a:t>
            </a:r>
            <a:r>
              <a:rPr lang="en-US" sz="1400" dirty="0"/>
              <a:t> et al., </a:t>
            </a:r>
            <a:r>
              <a:rPr lang="en-US" sz="1400" i="1" dirty="0"/>
              <a:t>NEJM</a:t>
            </a:r>
            <a:r>
              <a:rPr lang="en-US" sz="1400" dirty="0"/>
              <a:t>, 366, 883 (2012).</a:t>
            </a:r>
          </a:p>
          <a:p>
            <a:pPr eaLnBrk="1" hangingPunct="1"/>
            <a:endParaRPr lang="en-US" sz="14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2540110" y="2754386"/>
            <a:ext cx="2332568" cy="958850"/>
            <a:chOff x="5496844" y="3300486"/>
            <a:chExt cx="2332568" cy="958850"/>
          </a:xfrm>
        </p:grpSpPr>
        <p:grpSp>
          <p:nvGrpSpPr>
            <p:cNvPr id="63" name="Group 62"/>
            <p:cNvGrpSpPr/>
            <p:nvPr/>
          </p:nvGrpSpPr>
          <p:grpSpPr>
            <a:xfrm>
              <a:off x="5496844" y="3300486"/>
              <a:ext cx="2332568" cy="567265"/>
              <a:chOff x="956078" y="3905856"/>
              <a:chExt cx="2332568" cy="567265"/>
            </a:xfrm>
            <a:solidFill>
              <a:srgbClr val="FFFF00"/>
            </a:solidFill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996434" y="3970867"/>
                <a:ext cx="2246299" cy="431803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/>
              <p:cNvGrpSpPr/>
              <p:nvPr/>
            </p:nvGrpSpPr>
            <p:grpSpPr>
              <a:xfrm>
                <a:off x="956078" y="3905856"/>
                <a:ext cx="2332568" cy="567265"/>
                <a:chOff x="947611" y="3897389"/>
                <a:chExt cx="2332568" cy="567265"/>
              </a:xfrm>
              <a:grpFill/>
            </p:grpSpPr>
            <p:sp>
              <p:nvSpPr>
                <p:cNvPr id="66" name="Oval 77"/>
                <p:cNvSpPr>
                  <a:spLocks noChangeArrowheads="1"/>
                </p:cNvSpPr>
                <p:nvPr/>
              </p:nvSpPr>
              <p:spPr bwMode="auto">
                <a:xfrm>
                  <a:off x="947611" y="4331304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Oval 77"/>
                <p:cNvSpPr>
                  <a:spLocks noChangeArrowheads="1"/>
                </p:cNvSpPr>
                <p:nvPr/>
              </p:nvSpPr>
              <p:spPr bwMode="auto">
                <a:xfrm>
                  <a:off x="3146829" y="3897389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Oval 77"/>
                <p:cNvSpPr>
                  <a:spLocks noChangeArrowheads="1"/>
                </p:cNvSpPr>
                <p:nvPr/>
              </p:nvSpPr>
              <p:spPr bwMode="auto">
                <a:xfrm>
                  <a:off x="2050395" y="4111172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>
              <a:off x="5496844" y="3772500"/>
              <a:ext cx="2332568" cy="486836"/>
              <a:chOff x="956078" y="3552370"/>
              <a:chExt cx="2332568" cy="486836"/>
            </a:xfrm>
            <a:solidFill>
              <a:srgbClr val="008000"/>
            </a:solidFill>
          </p:grpSpPr>
          <p:cxnSp>
            <p:nvCxnSpPr>
              <p:cNvPr id="70" name="Straight Connector 69"/>
              <p:cNvCxnSpPr>
                <a:stCxn id="66" idx="2"/>
              </p:cNvCxnSpPr>
              <p:nvPr/>
            </p:nvCxnSpPr>
            <p:spPr>
              <a:xfrm>
                <a:off x="956078" y="3580946"/>
                <a:ext cx="2286655" cy="389921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/>
              <p:cNvGrpSpPr/>
              <p:nvPr/>
            </p:nvGrpSpPr>
            <p:grpSpPr>
              <a:xfrm>
                <a:off x="956078" y="3552370"/>
                <a:ext cx="2332568" cy="486836"/>
                <a:chOff x="947611" y="3543903"/>
                <a:chExt cx="2332568" cy="486836"/>
              </a:xfrm>
              <a:grpFill/>
            </p:grpSpPr>
            <p:sp>
              <p:nvSpPr>
                <p:cNvPr id="72" name="Oval 77"/>
                <p:cNvSpPr>
                  <a:spLocks noChangeArrowheads="1"/>
                </p:cNvSpPr>
                <p:nvPr/>
              </p:nvSpPr>
              <p:spPr bwMode="auto">
                <a:xfrm>
                  <a:off x="947611" y="3543903"/>
                  <a:ext cx="133350" cy="133350"/>
                </a:xfrm>
                <a:prstGeom prst="ellipse">
                  <a:avLst/>
                </a:prstGeom>
                <a:grpFill/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Oval 77"/>
                <p:cNvSpPr>
                  <a:spLocks noChangeArrowheads="1"/>
                </p:cNvSpPr>
                <p:nvPr/>
              </p:nvSpPr>
              <p:spPr bwMode="auto">
                <a:xfrm>
                  <a:off x="2050395" y="3717472"/>
                  <a:ext cx="133350" cy="133350"/>
                </a:xfrm>
                <a:prstGeom prst="ellipse">
                  <a:avLst/>
                </a:prstGeom>
                <a:grpFill/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Oval 77"/>
                <p:cNvSpPr>
                  <a:spLocks noChangeArrowheads="1"/>
                </p:cNvSpPr>
                <p:nvPr/>
              </p:nvSpPr>
              <p:spPr bwMode="auto">
                <a:xfrm>
                  <a:off x="3146829" y="3897389"/>
                  <a:ext cx="133350" cy="133350"/>
                </a:xfrm>
                <a:prstGeom prst="ellipse">
                  <a:avLst/>
                </a:prstGeom>
                <a:grpFill/>
                <a:ln w="19050" algn="ctr">
                  <a:solidFill>
                    <a:srgbClr val="0D0D0D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FB3163C-FC9A-9449-997F-9CE8DFAE4477}"/>
              </a:ext>
            </a:extLst>
          </p:cNvPr>
          <p:cNvGrpSpPr/>
          <p:nvPr/>
        </p:nvGrpSpPr>
        <p:grpSpPr>
          <a:xfrm>
            <a:off x="2543900" y="3181002"/>
            <a:ext cx="2332568" cy="148169"/>
            <a:chOff x="956078" y="3891037"/>
            <a:chExt cx="2332568" cy="148169"/>
          </a:xfrm>
          <a:solidFill>
            <a:srgbClr val="FFFF00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FF2D771-56E1-E24F-BE8B-1B5864A01776}"/>
                </a:ext>
              </a:extLst>
            </p:cNvPr>
            <p:cNvCxnSpPr/>
            <p:nvPr/>
          </p:nvCxnSpPr>
          <p:spPr>
            <a:xfrm>
              <a:off x="999067" y="3970867"/>
              <a:ext cx="2243666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B91F804-EB00-F24E-9E00-6BC0C8B85CC0}"/>
                </a:ext>
              </a:extLst>
            </p:cNvPr>
            <p:cNvGrpSpPr/>
            <p:nvPr/>
          </p:nvGrpSpPr>
          <p:grpSpPr>
            <a:xfrm>
              <a:off x="956078" y="3891037"/>
              <a:ext cx="2332568" cy="148169"/>
              <a:chOff x="947611" y="3882570"/>
              <a:chExt cx="2332568" cy="148169"/>
            </a:xfrm>
            <a:grpFill/>
          </p:grpSpPr>
          <p:sp>
            <p:nvSpPr>
              <p:cNvPr id="82" name="Oval 77">
                <a:extLst>
                  <a:ext uri="{FF2B5EF4-FFF2-40B4-BE49-F238E27FC236}">
                    <a16:creationId xmlns:a16="http://schemas.microsoft.com/office/drawing/2014/main" id="{3BD373A7-72C2-6D4A-891D-173B1FA42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611" y="3882570"/>
                <a:ext cx="133350" cy="133350"/>
              </a:xfrm>
              <a:prstGeom prst="ellipse">
                <a:avLst/>
              </a:prstGeom>
              <a:grpFill/>
              <a:ln w="19050" algn="ctr">
                <a:solidFill>
                  <a:srgbClr val="0D0D0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Oval 77">
                <a:extLst>
                  <a:ext uri="{FF2B5EF4-FFF2-40B4-BE49-F238E27FC236}">
                    <a16:creationId xmlns:a16="http://schemas.microsoft.com/office/drawing/2014/main" id="{8DB43C49-87AC-C941-83E3-E1FAB3ADB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395" y="3895272"/>
                <a:ext cx="133350" cy="133350"/>
              </a:xfrm>
              <a:prstGeom prst="ellipse">
                <a:avLst/>
              </a:prstGeom>
              <a:grpFill/>
              <a:ln w="19050" algn="ctr">
                <a:solidFill>
                  <a:srgbClr val="0D0D0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Oval 77">
                <a:extLst>
                  <a:ext uri="{FF2B5EF4-FFF2-40B4-BE49-F238E27FC236}">
                    <a16:creationId xmlns:a16="http://schemas.microsoft.com/office/drawing/2014/main" id="{69B444C4-7C7B-D24F-B013-2F14291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829" y="3897389"/>
                <a:ext cx="133350" cy="133350"/>
              </a:xfrm>
              <a:prstGeom prst="ellipse">
                <a:avLst/>
              </a:prstGeom>
              <a:grpFill/>
              <a:ln w="19050" algn="ctr">
                <a:solidFill>
                  <a:srgbClr val="0D0D0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82DDD1E-86AB-9542-AE3A-DC1C599C15D5}"/>
              </a:ext>
            </a:extLst>
          </p:cNvPr>
          <p:cNvSpPr txBox="1"/>
          <p:nvPr/>
        </p:nvSpPr>
        <p:spPr>
          <a:xfrm>
            <a:off x="4890266" y="3027418"/>
            <a:ext cx="129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Lesion #2</a:t>
            </a:r>
          </a:p>
        </p:txBody>
      </p:sp>
    </p:spTree>
    <p:extLst>
      <p:ext uri="{BB962C8B-B14F-4D97-AF65-F5344CB8AC3E}">
        <p14:creationId xmlns:p14="http://schemas.microsoft.com/office/powerpoint/2010/main" val="151685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" grpId="0" build="p"/>
      <p:bldP spid="75" grpId="0"/>
      <p:bldP spid="76" grpId="0"/>
      <p:bldP spid="83" grpId="0" animBg="1"/>
      <p:bldP spid="47107" grpId="0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346200"/>
            <a:ext cx="8616950" cy="4940300"/>
          </a:xfrm>
        </p:spPr>
        <p:txBody>
          <a:bodyPr/>
          <a:lstStyle/>
          <a:p>
            <a:r>
              <a:rPr lang="en-US" dirty="0"/>
              <a:t>Oncology Phase III trials have a &gt;40% failure rate</a:t>
            </a:r>
            <a:r>
              <a:rPr lang="en-US" baseline="30000" dirty="0"/>
              <a:t>1</a:t>
            </a:r>
          </a:p>
          <a:p>
            <a:r>
              <a:rPr lang="en-US" dirty="0"/>
              <a:t>When choosing the dose for Phase III, drug development teams do not take full advantage of the moderately rich tumor data that is available. </a:t>
            </a:r>
          </a:p>
          <a:p>
            <a:r>
              <a:rPr lang="en-US" dirty="0"/>
              <a:t>We are developing methodologies for dose selection that  take into account all available data, which could potentially lead to reduced failure rates, more efficient trials, and better characterization of the benefit-risk ratio.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973138" y="6235700"/>
            <a:ext cx="48647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/>
              <a:t>1. </a:t>
            </a:r>
            <a:r>
              <a:rPr lang="en-US" sz="1400" dirty="0" err="1"/>
              <a:t>DiMasi</a:t>
            </a:r>
            <a:r>
              <a:rPr lang="en-US" sz="1400" dirty="0"/>
              <a:t> JA and Grabowski, </a:t>
            </a:r>
            <a:r>
              <a:rPr lang="en-US" sz="1400" i="1" dirty="0"/>
              <a:t>J </a:t>
            </a:r>
            <a:r>
              <a:rPr lang="en-US" sz="1400" i="1" dirty="0" err="1"/>
              <a:t>Clin</a:t>
            </a:r>
            <a:r>
              <a:rPr lang="en-US" sz="1400" i="1" dirty="0"/>
              <a:t>. </a:t>
            </a:r>
            <a:r>
              <a:rPr lang="en-US" sz="1400" i="1" dirty="0" err="1"/>
              <a:t>Oncol</a:t>
            </a:r>
            <a:r>
              <a:rPr lang="en-US" sz="1400" dirty="0"/>
              <a:t>., 25, 209 (2007) 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98475" y="62166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2521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askA2_Fa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362200"/>
            <a:ext cx="3554177" cy="3155950"/>
          </a:xfrm>
          <a:prstGeom prst="rect">
            <a:avLst/>
          </a:prstGeom>
        </p:spPr>
      </p:pic>
      <p:pic>
        <p:nvPicPr>
          <p:cNvPr id="11" name="Picture 10" descr="TaskA2_S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343150"/>
            <a:ext cx="380357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Results: </a:t>
            </a:r>
            <a:r>
              <a:rPr lang="en-US" dirty="0"/>
              <a:t>Looking at growth/shrinkage of the “least responsive” lesion was predictive of survival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20900" y="4533900"/>
            <a:ext cx="190977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80E6"/>
                </a:solidFill>
              </a:rPr>
              <a:t>SLD Reduction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6500" y="1828800"/>
            <a:ext cx="271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Lesion SLD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3800" y="1638300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Behavior of</a:t>
            </a:r>
          </a:p>
          <a:p>
            <a:pPr algn="ctr"/>
            <a:r>
              <a:rPr lang="en-US" dirty="0"/>
              <a:t>“worst” lesion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55914" y="3340100"/>
            <a:ext cx="1368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2F80E6"/>
                </a:solidFill>
              </a:rPr>
              <a:t>All lesions</a:t>
            </a:r>
          </a:p>
          <a:p>
            <a:pPr algn="ctr"/>
            <a:r>
              <a:rPr lang="en-US" sz="2000" dirty="0">
                <a:solidFill>
                  <a:srgbClr val="2F80E6"/>
                </a:solidFill>
              </a:rPr>
              <a:t>shrink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1400" y="4381500"/>
            <a:ext cx="18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60000"/>
                </a:solidFill>
              </a:rPr>
              <a:t>At least one</a:t>
            </a:r>
          </a:p>
          <a:p>
            <a:pPr algn="ctr"/>
            <a:r>
              <a:rPr lang="en-US" sz="2000" dirty="0">
                <a:solidFill>
                  <a:srgbClr val="D60000"/>
                </a:solidFill>
              </a:rPr>
              <a:t>lesion grows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3000" y="5676900"/>
            <a:ext cx="13056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0.03</a:t>
            </a:r>
          </a:p>
        </p:txBody>
      </p:sp>
      <p:pic>
        <p:nvPicPr>
          <p:cNvPr id="22" name="Picture 21" descr="TaskA2_Sum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22"/>
          <a:stretch/>
        </p:blipFill>
        <p:spPr>
          <a:xfrm>
            <a:off x="4610100" y="2330450"/>
            <a:ext cx="254000" cy="31813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7100" y="3225800"/>
            <a:ext cx="1854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D60000"/>
                </a:solidFill>
              </a:rPr>
              <a:t>SLD Growth</a:t>
            </a: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4238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SLD = Sum of Longest Diameters of target lesions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98475" y="5975350"/>
            <a:ext cx="4035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5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346200"/>
            <a:ext cx="8312150" cy="4445000"/>
          </a:xfrm>
        </p:spPr>
        <p:txBody>
          <a:bodyPr/>
          <a:lstStyle/>
          <a:p>
            <a:r>
              <a:rPr lang="en-US" dirty="0"/>
              <a:t>This work</a:t>
            </a:r>
            <a:r>
              <a:rPr lang="en-US" baseline="30000" dirty="0"/>
              <a:t>1</a:t>
            </a:r>
            <a:r>
              <a:rPr lang="en-US" dirty="0"/>
              <a:t>, adds to a growing body of literature</a:t>
            </a:r>
            <a:r>
              <a:rPr lang="en-US" baseline="30000" dirty="0"/>
              <a:t>2-4</a:t>
            </a:r>
            <a:r>
              <a:rPr lang="en-US" dirty="0"/>
              <a:t>, demonstrating the importance of accounting for all lesion types (target, nontarget, new).</a:t>
            </a:r>
          </a:p>
          <a:p>
            <a:r>
              <a:rPr lang="en-US" dirty="0"/>
              <a:t>The heterogeneity of the target lesion response may also be useful in predicting survival.</a:t>
            </a:r>
          </a:p>
          <a:p>
            <a:r>
              <a:rPr lang="en-US" dirty="0"/>
              <a:t>Dose-response modeling methods should take into account the additional available data.</a:t>
            </a:r>
          </a:p>
          <a:p>
            <a:r>
              <a:rPr lang="en-US" dirty="0"/>
              <a:t>There is a need to further investigate use of image processing algorithms for capturing the dynamics of all lesions 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-2276475" y="1562100"/>
            <a:ext cx="1846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i="1" dirty="0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31775" y="5973763"/>
            <a:ext cx="89928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1. Stein et al.,</a:t>
            </a:r>
            <a:r>
              <a:rPr lang="en-US" sz="1400" i="1" dirty="0"/>
              <a:t> European Urology, </a:t>
            </a:r>
            <a:r>
              <a:rPr lang="en-US" sz="1400" dirty="0"/>
              <a:t>in press, 2013.</a:t>
            </a:r>
            <a:r>
              <a:rPr lang="en-US" sz="1400" i="1" dirty="0"/>
              <a:t>	2. </a:t>
            </a:r>
            <a:r>
              <a:rPr lang="en-US" sz="1400" dirty="0"/>
              <a:t>Suzuki et al., </a:t>
            </a:r>
            <a:r>
              <a:rPr lang="en-US" sz="1400" i="1" dirty="0"/>
              <a:t>Annals of Oncology</a:t>
            </a:r>
            <a:r>
              <a:rPr lang="en-US" sz="1400" dirty="0"/>
              <a:t>, 23.948, 2012.</a:t>
            </a:r>
          </a:p>
          <a:p>
            <a:pPr eaLnBrk="1" hangingPunct="1"/>
            <a:r>
              <a:rPr lang="en-US" sz="1400" dirty="0"/>
              <a:t>3. </a:t>
            </a:r>
            <a:r>
              <a:rPr lang="en-US" sz="1400" dirty="0" err="1"/>
              <a:t>Mietlowski</a:t>
            </a:r>
            <a:r>
              <a:rPr lang="en-US" sz="1400" dirty="0"/>
              <a:t> et al., </a:t>
            </a:r>
            <a:r>
              <a:rPr lang="en-US" sz="1400" i="1" dirty="0"/>
              <a:t>J </a:t>
            </a:r>
            <a:r>
              <a:rPr lang="en-US" sz="1400" i="1" dirty="0" err="1"/>
              <a:t>Clin</a:t>
            </a:r>
            <a:r>
              <a:rPr lang="en-US" sz="1400" i="1" dirty="0"/>
              <a:t>. </a:t>
            </a:r>
            <a:r>
              <a:rPr lang="en-US" sz="1400" i="1" dirty="0" err="1"/>
              <a:t>Oncol</a:t>
            </a:r>
            <a:r>
              <a:rPr lang="en-US" sz="1400" i="1" dirty="0"/>
              <a:t>., </a:t>
            </a:r>
            <a:r>
              <a:rPr lang="en-US" sz="1400" i="1" dirty="0" err="1"/>
              <a:t>abstr</a:t>
            </a:r>
            <a:r>
              <a:rPr lang="en-US" sz="1400" i="1" dirty="0"/>
              <a:t> 2543, 2012</a:t>
            </a:r>
            <a:r>
              <a:rPr lang="en-US" sz="1400" dirty="0"/>
              <a:t>	4. </a:t>
            </a:r>
            <a:r>
              <a:rPr lang="en-US" sz="1400" dirty="0" err="1"/>
              <a:t>Litiere</a:t>
            </a:r>
            <a:r>
              <a:rPr lang="en-US" sz="1400" dirty="0"/>
              <a:t> et al., </a:t>
            </a:r>
            <a:r>
              <a:rPr lang="en-US" sz="1400" i="1" dirty="0"/>
              <a:t>J. </a:t>
            </a:r>
            <a:r>
              <a:rPr lang="en-US" sz="1400" i="1" dirty="0" err="1"/>
              <a:t>Clin</a:t>
            </a:r>
            <a:r>
              <a:rPr lang="en-US" sz="1400" i="1" dirty="0"/>
              <a:t>. </a:t>
            </a:r>
            <a:r>
              <a:rPr lang="en-US" sz="1400" i="1" dirty="0" err="1"/>
              <a:t>Oncol</a:t>
            </a:r>
            <a:r>
              <a:rPr lang="en-US" sz="1400" i="1" dirty="0"/>
              <a:t>.</a:t>
            </a:r>
            <a:r>
              <a:rPr lang="en-US" sz="1400" dirty="0"/>
              <a:t>, 30, </a:t>
            </a:r>
            <a:r>
              <a:rPr lang="en-US" sz="1400" dirty="0" err="1"/>
              <a:t>abstr</a:t>
            </a:r>
            <a:r>
              <a:rPr lang="en-US" sz="1400" dirty="0"/>
              <a:t> 10602, 2012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17500" y="5975350"/>
            <a:ext cx="84439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99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2799" y="2049103"/>
            <a:ext cx="5176119" cy="2900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 cmpd="sng">
            <a:solidFill>
              <a:schemeClr val="accent6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4" name="Rectangle 11303"/>
          <p:cNvSpPr/>
          <p:nvPr/>
        </p:nvSpPr>
        <p:spPr>
          <a:xfrm>
            <a:off x="7172325" y="6319838"/>
            <a:ext cx="1589088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#3: Finally, we focus on modeling the full, multivariate tumor time-course. 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1. RECIST 	= Response Evaluation Criteria In Solid Tumors	SD = Stable Disease</a:t>
            </a:r>
          </a:p>
          <a:p>
            <a:pPr eaLnBrk="1" hangingPunct="1"/>
            <a:r>
              <a:rPr lang="en-US" sz="1400" dirty="0"/>
              <a:t>2. SLD = Sum of Longest Diameters of target lesions		PR = Partial Response</a:t>
            </a:r>
          </a:p>
          <a:p>
            <a:pPr eaLnBrk="1" hangingPunct="1"/>
            <a:r>
              <a:rPr lang="en-US" sz="1400" dirty="0"/>
              <a:t>						PD = Progressive Disease</a:t>
            </a:r>
          </a:p>
        </p:txBody>
      </p:sp>
      <p:sp>
        <p:nvSpPr>
          <p:cNvPr id="32831" name="TextBox 3"/>
          <p:cNvSpPr txBox="1">
            <a:spLocks noChangeArrowheads="1"/>
          </p:cNvSpPr>
          <p:nvPr/>
        </p:nvSpPr>
        <p:spPr bwMode="auto">
          <a:xfrm>
            <a:off x="4139119" y="2510821"/>
            <a:ext cx="6810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10 mg</a:t>
            </a:r>
          </a:p>
          <a:p>
            <a:pPr algn="r" eaLnBrk="1" hangingPunct="1"/>
            <a:r>
              <a:rPr lang="en-US" sz="1400"/>
              <a:t>5 mg</a:t>
            </a:r>
          </a:p>
          <a:p>
            <a:pPr algn="r" eaLnBrk="1" hangingPunct="1"/>
            <a:r>
              <a:rPr lang="en-US" sz="1400"/>
              <a:t>0 mg</a:t>
            </a:r>
          </a:p>
        </p:txBody>
      </p:sp>
      <p:sp>
        <p:nvSpPr>
          <p:cNvPr id="32832" name="TextBox 20"/>
          <p:cNvSpPr txBox="1">
            <a:spLocks noChangeArrowheads="1"/>
          </p:cNvSpPr>
          <p:nvPr/>
        </p:nvSpPr>
        <p:spPr bwMode="auto">
          <a:xfrm>
            <a:off x="4215319" y="3347434"/>
            <a:ext cx="573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6 cm</a:t>
            </a:r>
          </a:p>
          <a:p>
            <a:pPr algn="r" eaLnBrk="1" hangingPunct="1"/>
            <a:r>
              <a:rPr lang="en-US" sz="1400"/>
              <a:t>4 cm</a:t>
            </a:r>
          </a:p>
          <a:p>
            <a:pPr algn="r" eaLnBrk="1" hangingPunct="1"/>
            <a:r>
              <a:rPr lang="en-US" sz="1400"/>
              <a:t>2 cm</a:t>
            </a:r>
          </a:p>
        </p:txBody>
      </p:sp>
      <p:sp>
        <p:nvSpPr>
          <p:cNvPr id="32865" name="AutoShape 85"/>
          <p:cNvSpPr>
            <a:spLocks noChangeAspect="1" noChangeArrowheads="1" noTextEdit="1"/>
          </p:cNvSpPr>
          <p:nvPr/>
        </p:nvSpPr>
        <p:spPr bwMode="auto">
          <a:xfrm>
            <a:off x="4743956" y="2498121"/>
            <a:ext cx="2265364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Freeform 97"/>
          <p:cNvSpPr>
            <a:spLocks/>
          </p:cNvSpPr>
          <p:nvPr/>
        </p:nvSpPr>
        <p:spPr bwMode="auto">
          <a:xfrm>
            <a:off x="4797835" y="2639313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67" name="Freeform 98"/>
          <p:cNvSpPr>
            <a:spLocks/>
          </p:cNvSpPr>
          <p:nvPr/>
        </p:nvSpPr>
        <p:spPr bwMode="auto">
          <a:xfrm>
            <a:off x="4786818" y="2628296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34" name="Group 2"/>
          <p:cNvGrpSpPr>
            <a:grpSpLocks/>
          </p:cNvGrpSpPr>
          <p:nvPr/>
        </p:nvGrpSpPr>
        <p:grpSpPr bwMode="auto">
          <a:xfrm>
            <a:off x="4761419" y="3450621"/>
            <a:ext cx="2262187" cy="592138"/>
            <a:chOff x="2935288" y="3190875"/>
            <a:chExt cx="2262187" cy="592138"/>
          </a:xfrm>
        </p:grpSpPr>
        <p:sp>
          <p:nvSpPr>
            <p:cNvPr id="32859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Oval 11296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4" name="AutoShape 56"/>
          <p:cNvSpPr>
            <a:spLocks noChangeAspect="1" noChangeArrowheads="1"/>
          </p:cNvSpPr>
          <p:nvPr/>
        </p:nvSpPr>
        <p:spPr bwMode="auto">
          <a:xfrm>
            <a:off x="4202113" y="2366963"/>
            <a:ext cx="226536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785231" y="2498121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74044" y="2487009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B908A7-1AB9-3942-8DD2-A2E0E8CE237B}" type="slidenum">
              <a:rPr lang="en-US" sz="900">
                <a:solidFill>
                  <a:srgbClr val="7F7F7F"/>
                </a:solidFill>
              </a:rPr>
              <a:pPr eaLnBrk="1" hangingPunct="1"/>
              <a:t>22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285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  <a:endParaRPr lang="en-US" sz="900" dirty="0">
              <a:solidFill>
                <a:srgbClr val="7F7F7F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000146"/>
              </p:ext>
            </p:extLst>
          </p:nvPr>
        </p:nvGraphicFramePr>
        <p:xfrm>
          <a:off x="2073781" y="1632934"/>
          <a:ext cx="5145089" cy="3311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RECIST</a:t>
                      </a:r>
                      <a:r>
                        <a:rPr lang="en-US" sz="1800" b="1" baseline="30000" dirty="0"/>
                        <a:t>1</a:t>
                      </a:r>
                      <a:r>
                        <a:rPr lang="en-US" sz="1800" b="1" dirty="0"/>
                        <a:t> data with dosing history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/>
                        <a:t>Time (months)  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    </a:t>
                      </a:r>
                      <a:r>
                        <a:rPr lang="en-US" sz="1800" baseline="0" dirty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/>
                        <a:t>Dose (mg)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  <a:r>
                        <a:rPr lang="en-US" sz="1800" baseline="0" dirty="0"/>
                        <a:t> Lesion SLD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Nontarget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New 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</a:p>
                  </a:txBody>
                  <a:tcPr marL="91444" marR="91444" marT="45717" marB="457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565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0" y="201819"/>
            <a:ext cx="9144000" cy="911019"/>
          </a:xfrm>
        </p:spPr>
        <p:txBody>
          <a:bodyPr/>
          <a:lstStyle/>
          <a:p>
            <a:pPr eaLnBrk="1" hangingPunct="1"/>
            <a:r>
              <a:rPr lang="en-US" b="1" dirty="0"/>
              <a:t>Methods: </a:t>
            </a:r>
            <a:r>
              <a:rPr lang="en-US" dirty="0"/>
              <a:t>Can we use the same model we had for the target lesions to also describe the new lesions?</a:t>
            </a:r>
          </a:p>
        </p:txBody>
      </p:sp>
      <p:cxnSp>
        <p:nvCxnSpPr>
          <p:cNvPr id="5126" name="Straight Connector 19"/>
          <p:cNvCxnSpPr>
            <a:cxnSpLocks noChangeShapeType="1"/>
          </p:cNvCxnSpPr>
          <p:nvPr/>
        </p:nvCxnSpPr>
        <p:spPr bwMode="auto">
          <a:xfrm>
            <a:off x="590249" y="4627387"/>
            <a:ext cx="2254551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7" name="Straight Connector 17"/>
          <p:cNvCxnSpPr>
            <a:cxnSpLocks noChangeShapeType="1"/>
          </p:cNvCxnSpPr>
          <p:nvPr/>
        </p:nvCxnSpPr>
        <p:spPr bwMode="auto">
          <a:xfrm rot="5400000">
            <a:off x="-109839" y="3889200"/>
            <a:ext cx="14573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128" name="Freeform 20"/>
          <p:cNvSpPr>
            <a:spLocks/>
          </p:cNvSpPr>
          <p:nvPr/>
        </p:nvSpPr>
        <p:spPr bwMode="auto">
          <a:xfrm>
            <a:off x="609299" y="3433183"/>
            <a:ext cx="2190750" cy="1105669"/>
          </a:xfrm>
          <a:custGeom>
            <a:avLst/>
            <a:gdLst>
              <a:gd name="T0" fmla="*/ 0 w 2819888"/>
              <a:gd name="T1" fmla="*/ 4958 h 1544532"/>
              <a:gd name="T2" fmla="*/ 5536 w 2819888"/>
              <a:gd name="T3" fmla="*/ 4553 h 1544532"/>
              <a:gd name="T4" fmla="*/ 10065 w 2819888"/>
              <a:gd name="T5" fmla="*/ 3539 h 1544532"/>
              <a:gd name="T6" fmla="*/ 13084 w 2819888"/>
              <a:gd name="T7" fmla="*/ 1978 h 1544532"/>
              <a:gd name="T8" fmla="*/ 15936 w 2819888"/>
              <a:gd name="T9" fmla="*/ 43 h 1544532"/>
              <a:gd name="T10" fmla="*/ 20731 w 2819888"/>
              <a:gd name="T11" fmla="*/ 2238 h 1544532"/>
              <a:gd name="T12" fmla="*/ 26529 w 2819888"/>
              <a:gd name="T13" fmla="*/ 5249 h 1544532"/>
              <a:gd name="T14" fmla="*/ 36186 w 2819888"/>
              <a:gd name="T15" fmla="*/ 7742 h 1544532"/>
              <a:gd name="T16" fmla="*/ 49660 w 2819888"/>
              <a:gd name="T17" fmla="*/ 8092 h 15445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819888"/>
              <a:gd name="T28" fmla="*/ 0 h 1544532"/>
              <a:gd name="T29" fmla="*/ 2819888 w 2819888"/>
              <a:gd name="T30" fmla="*/ 1544532 h 1544532"/>
              <a:gd name="connsiteX0" fmla="*/ 0 w 2819888"/>
              <a:gd name="connsiteY0" fmla="*/ 924136 h 1513209"/>
              <a:gd name="connsiteX1" fmla="*/ 314325 w 2819888"/>
              <a:gd name="connsiteY1" fmla="*/ 847936 h 1513209"/>
              <a:gd name="connsiteX2" fmla="*/ 742951 w 2819888"/>
              <a:gd name="connsiteY2" fmla="*/ 363994 h 1513209"/>
              <a:gd name="connsiteX3" fmla="*/ 904875 w 2819888"/>
              <a:gd name="connsiteY3" fmla="*/ 211 h 1513209"/>
              <a:gd name="connsiteX4" fmla="*/ 1177144 w 2819888"/>
              <a:gd name="connsiteY4" fmla="*/ 412805 h 1513209"/>
              <a:gd name="connsiteX5" fmla="*/ 1506367 w 2819888"/>
              <a:gd name="connsiteY5" fmla="*/ 978804 h 1513209"/>
              <a:gd name="connsiteX6" fmla="*/ 2054762 w 2819888"/>
              <a:gd name="connsiteY6" fmla="*/ 1447541 h 1513209"/>
              <a:gd name="connsiteX7" fmla="*/ 2819888 w 2819888"/>
              <a:gd name="connsiteY7" fmla="*/ 1513210 h 1513209"/>
              <a:gd name="connsiteX0" fmla="*/ 0 w 2819888"/>
              <a:gd name="connsiteY0" fmla="*/ 924146 h 1513220"/>
              <a:gd name="connsiteX1" fmla="*/ 742951 w 2819888"/>
              <a:gd name="connsiteY1" fmla="*/ 364004 h 1513220"/>
              <a:gd name="connsiteX2" fmla="*/ 904875 w 2819888"/>
              <a:gd name="connsiteY2" fmla="*/ 221 h 1513220"/>
              <a:gd name="connsiteX3" fmla="*/ 1177144 w 2819888"/>
              <a:gd name="connsiteY3" fmla="*/ 412815 h 1513220"/>
              <a:gd name="connsiteX4" fmla="*/ 1506367 w 2819888"/>
              <a:gd name="connsiteY4" fmla="*/ 978814 h 1513220"/>
              <a:gd name="connsiteX5" fmla="*/ 2054762 w 2819888"/>
              <a:gd name="connsiteY5" fmla="*/ 1447551 h 1513220"/>
              <a:gd name="connsiteX6" fmla="*/ 2819888 w 2819888"/>
              <a:gd name="connsiteY6" fmla="*/ 1513220 h 1513220"/>
              <a:gd name="connsiteX0" fmla="*/ 0 w 2819888"/>
              <a:gd name="connsiteY0" fmla="*/ 937591 h 1526665"/>
              <a:gd name="connsiteX1" fmla="*/ 904875 w 2819888"/>
              <a:gd name="connsiteY1" fmla="*/ 13666 h 1526665"/>
              <a:gd name="connsiteX2" fmla="*/ 1177144 w 2819888"/>
              <a:gd name="connsiteY2" fmla="*/ 426260 h 1526665"/>
              <a:gd name="connsiteX3" fmla="*/ 1506367 w 2819888"/>
              <a:gd name="connsiteY3" fmla="*/ 992259 h 1526665"/>
              <a:gd name="connsiteX4" fmla="*/ 2054762 w 2819888"/>
              <a:gd name="connsiteY4" fmla="*/ 1460996 h 1526665"/>
              <a:gd name="connsiteX5" fmla="*/ 2819888 w 2819888"/>
              <a:gd name="connsiteY5" fmla="*/ 1526665 h 1526665"/>
              <a:gd name="connsiteX0" fmla="*/ 0 w 2819888"/>
              <a:gd name="connsiteY0" fmla="*/ 937591 h 1526665"/>
              <a:gd name="connsiteX1" fmla="*/ 904875 w 2819888"/>
              <a:gd name="connsiteY1" fmla="*/ 13666 h 1526665"/>
              <a:gd name="connsiteX2" fmla="*/ 1177144 w 2819888"/>
              <a:gd name="connsiteY2" fmla="*/ 426260 h 1526665"/>
              <a:gd name="connsiteX3" fmla="*/ 1506367 w 2819888"/>
              <a:gd name="connsiteY3" fmla="*/ 992259 h 1526665"/>
              <a:gd name="connsiteX4" fmla="*/ 2054762 w 2819888"/>
              <a:gd name="connsiteY4" fmla="*/ 1460996 h 1526665"/>
              <a:gd name="connsiteX5" fmla="*/ 2819888 w 2819888"/>
              <a:gd name="connsiteY5" fmla="*/ 1526665 h 1526665"/>
              <a:gd name="connsiteX0" fmla="*/ 0 w 2819888"/>
              <a:gd name="connsiteY0" fmla="*/ 937591 h 1526665"/>
              <a:gd name="connsiteX1" fmla="*/ 904875 w 2819888"/>
              <a:gd name="connsiteY1" fmla="*/ 13666 h 1526665"/>
              <a:gd name="connsiteX2" fmla="*/ 1177144 w 2819888"/>
              <a:gd name="connsiteY2" fmla="*/ 426260 h 1526665"/>
              <a:gd name="connsiteX3" fmla="*/ 1506367 w 2819888"/>
              <a:gd name="connsiteY3" fmla="*/ 992259 h 1526665"/>
              <a:gd name="connsiteX4" fmla="*/ 2054762 w 2819888"/>
              <a:gd name="connsiteY4" fmla="*/ 1460996 h 1526665"/>
              <a:gd name="connsiteX5" fmla="*/ 2819888 w 2819888"/>
              <a:gd name="connsiteY5" fmla="*/ 1526665 h 1526665"/>
              <a:gd name="connsiteX0" fmla="*/ 0 w 2819888"/>
              <a:gd name="connsiteY0" fmla="*/ 923925 h 1512999"/>
              <a:gd name="connsiteX1" fmla="*/ 904875 w 2819888"/>
              <a:gd name="connsiteY1" fmla="*/ 0 h 1512999"/>
              <a:gd name="connsiteX2" fmla="*/ 1177144 w 2819888"/>
              <a:gd name="connsiteY2" fmla="*/ 412594 h 1512999"/>
              <a:gd name="connsiteX3" fmla="*/ 1506367 w 2819888"/>
              <a:gd name="connsiteY3" fmla="*/ 978593 h 1512999"/>
              <a:gd name="connsiteX4" fmla="*/ 2054762 w 2819888"/>
              <a:gd name="connsiteY4" fmla="*/ 1447330 h 1512999"/>
              <a:gd name="connsiteX5" fmla="*/ 2819888 w 2819888"/>
              <a:gd name="connsiteY5" fmla="*/ 1512999 h 151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9888" h="1512999">
                <a:moveTo>
                  <a:pt x="0" y="923925"/>
                </a:moveTo>
                <a:cubicBezTo>
                  <a:pt x="188516" y="731441"/>
                  <a:pt x="708684" y="85222"/>
                  <a:pt x="904875" y="0"/>
                </a:cubicBezTo>
                <a:cubicBezTo>
                  <a:pt x="1119641" y="329452"/>
                  <a:pt x="1076895" y="249495"/>
                  <a:pt x="1177144" y="412594"/>
                </a:cubicBezTo>
                <a:cubicBezTo>
                  <a:pt x="1277393" y="575693"/>
                  <a:pt x="1360097" y="806137"/>
                  <a:pt x="1506367" y="978593"/>
                </a:cubicBezTo>
                <a:cubicBezTo>
                  <a:pt x="1652637" y="1151049"/>
                  <a:pt x="1835842" y="1358262"/>
                  <a:pt x="2054762" y="1447330"/>
                </a:cubicBezTo>
                <a:cubicBezTo>
                  <a:pt x="2273682" y="1536398"/>
                  <a:pt x="2670663" y="1506649"/>
                  <a:pt x="2819888" y="1512999"/>
                </a:cubicBezTo>
              </a:path>
            </a:pathLst>
          </a:custGeom>
          <a:noFill/>
          <a:ln w="38100" cap="flat" cmpd="sng" algn="ctr">
            <a:solidFill>
              <a:srgbClr val="0D0D0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31" name="Freeform 25"/>
          <p:cNvSpPr>
            <a:spLocks noChangeArrowheads="1"/>
          </p:cNvSpPr>
          <p:nvPr/>
        </p:nvSpPr>
        <p:spPr bwMode="auto">
          <a:xfrm>
            <a:off x="609299" y="2989087"/>
            <a:ext cx="2095500" cy="419100"/>
          </a:xfrm>
          <a:custGeom>
            <a:avLst/>
            <a:gdLst>
              <a:gd name="T0" fmla="*/ 0 w 2095500"/>
              <a:gd name="T1" fmla="*/ 409575 h 419100"/>
              <a:gd name="T2" fmla="*/ 676275 w 2095500"/>
              <a:gd name="T3" fmla="*/ 409575 h 419100"/>
              <a:gd name="T4" fmla="*/ 676275 w 2095500"/>
              <a:gd name="T5" fmla="*/ 0 h 419100"/>
              <a:gd name="T6" fmla="*/ 2095500 w 2095500"/>
              <a:gd name="T7" fmla="*/ 0 h 419100"/>
              <a:gd name="T8" fmla="*/ 2095500 w 2095500"/>
              <a:gd name="T9" fmla="*/ 419100 h 419100"/>
              <a:gd name="T10" fmla="*/ 0 w 2095500"/>
              <a:gd name="T11" fmla="*/ 409575 h 4191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95500"/>
              <a:gd name="T19" fmla="*/ 0 h 419100"/>
              <a:gd name="T20" fmla="*/ 2095500 w 2095500"/>
              <a:gd name="T21" fmla="*/ 419100 h 4191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95500" h="419100">
                <a:moveTo>
                  <a:pt x="0" y="409575"/>
                </a:moveTo>
                <a:lnTo>
                  <a:pt x="676275" y="409575"/>
                </a:lnTo>
                <a:lnTo>
                  <a:pt x="676275" y="0"/>
                </a:lnTo>
                <a:lnTo>
                  <a:pt x="2095500" y="0"/>
                </a:lnTo>
                <a:lnTo>
                  <a:pt x="2095500" y="419100"/>
                </a:lnTo>
                <a:lnTo>
                  <a:pt x="0" y="409575"/>
                </a:lnTo>
                <a:close/>
              </a:path>
            </a:pathLst>
          </a:custGeom>
          <a:solidFill>
            <a:srgbClr val="ADEDA5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r>
              <a:rPr lang="en-US" dirty="0"/>
              <a:t>              </a:t>
            </a:r>
          </a:p>
        </p:txBody>
      </p:sp>
      <p:sp>
        <p:nvSpPr>
          <p:cNvPr id="5139" name="Rectangle 27"/>
          <p:cNvSpPr>
            <a:spLocks noChangeArrowheads="1"/>
          </p:cNvSpPr>
          <p:nvPr/>
        </p:nvSpPr>
        <p:spPr bwMode="auto">
          <a:xfrm>
            <a:off x="1028964" y="4701715"/>
            <a:ext cx="12604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Time (days)</a:t>
            </a:r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144096"/>
              </p:ext>
            </p:extLst>
          </p:nvPr>
        </p:nvGraphicFramePr>
        <p:xfrm>
          <a:off x="3548063" y="5243513"/>
          <a:ext cx="21605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1155700" imgH="444500" progId="Equation.3">
                  <p:embed/>
                </p:oleObj>
              </mc:Choice>
              <mc:Fallback>
                <p:oleObj name="Equation" r:id="rId3" imgW="1155700" imgH="44450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063" y="5243513"/>
                        <a:ext cx="2160587" cy="828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7" name="TextBox 75"/>
          <p:cNvSpPr txBox="1">
            <a:spLocks noChangeArrowheads="1"/>
          </p:cNvSpPr>
          <p:nvPr/>
        </p:nvSpPr>
        <p:spPr bwMode="auto">
          <a:xfrm>
            <a:off x="6740361" y="1438275"/>
            <a:ext cx="2066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New Lesions</a:t>
            </a:r>
          </a:p>
        </p:txBody>
      </p:sp>
      <p:sp>
        <p:nvSpPr>
          <p:cNvPr id="5148" name="TextBox 76"/>
          <p:cNvSpPr txBox="1">
            <a:spLocks noChangeArrowheads="1"/>
          </p:cNvSpPr>
          <p:nvPr/>
        </p:nvSpPr>
        <p:spPr bwMode="auto">
          <a:xfrm>
            <a:off x="396887" y="1438275"/>
            <a:ext cx="26589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Tumor Dynamics</a:t>
            </a:r>
          </a:p>
        </p:txBody>
      </p:sp>
      <p:sp>
        <p:nvSpPr>
          <p:cNvPr id="5155" name="TextBox 92"/>
          <p:cNvSpPr txBox="1">
            <a:spLocks noChangeArrowheads="1"/>
          </p:cNvSpPr>
          <p:nvPr/>
        </p:nvSpPr>
        <p:spPr bwMode="auto">
          <a:xfrm rot="16200000">
            <a:off x="-863031" y="3614071"/>
            <a:ext cx="2416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Lesion diameter (cm)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38116" y="6403150"/>
            <a:ext cx="400035" cy="247031"/>
          </a:xfrm>
          <a:prstGeom prst="rect">
            <a:avLst/>
          </a:prstGeom>
        </p:spPr>
        <p:txBody>
          <a:bodyPr/>
          <a:lstStyle/>
          <a:p>
            <a:fld id="{E66AA3EA-0569-43EF-BBA3-83FDB109D58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87248" y="6403150"/>
            <a:ext cx="6477000" cy="250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8975" y="2973264"/>
            <a:ext cx="74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dose</a:t>
            </a: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558145" y="402650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Oval 77"/>
          <p:cNvSpPr>
            <a:spLocks noChangeArrowheads="1"/>
          </p:cNvSpPr>
          <p:nvPr/>
        </p:nvSpPr>
        <p:spPr bwMode="auto">
          <a:xfrm>
            <a:off x="881995" y="368360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77"/>
          <p:cNvSpPr>
            <a:spLocks noChangeArrowheads="1"/>
          </p:cNvSpPr>
          <p:nvPr/>
        </p:nvSpPr>
        <p:spPr bwMode="auto">
          <a:xfrm>
            <a:off x="1224895" y="339785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77"/>
          <p:cNvSpPr>
            <a:spLocks noChangeArrowheads="1"/>
          </p:cNvSpPr>
          <p:nvPr/>
        </p:nvSpPr>
        <p:spPr bwMode="auto">
          <a:xfrm>
            <a:off x="1529695" y="378520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Oval 77"/>
          <p:cNvSpPr>
            <a:spLocks noChangeArrowheads="1"/>
          </p:cNvSpPr>
          <p:nvPr/>
        </p:nvSpPr>
        <p:spPr bwMode="auto">
          <a:xfrm>
            <a:off x="1770995" y="416620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Oval 77"/>
          <p:cNvSpPr>
            <a:spLocks noChangeArrowheads="1"/>
          </p:cNvSpPr>
          <p:nvPr/>
        </p:nvSpPr>
        <p:spPr bwMode="auto">
          <a:xfrm>
            <a:off x="2228195" y="445195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77"/>
          <p:cNvSpPr>
            <a:spLocks noChangeArrowheads="1"/>
          </p:cNvSpPr>
          <p:nvPr/>
        </p:nvSpPr>
        <p:spPr bwMode="auto">
          <a:xfrm>
            <a:off x="2704445" y="4483704"/>
            <a:ext cx="133350" cy="133350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0D0D0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930900" y="2973264"/>
            <a:ext cx="2935428" cy="2066588"/>
            <a:chOff x="5935845" y="2719264"/>
            <a:chExt cx="2935428" cy="2066588"/>
          </a:xfrm>
        </p:grpSpPr>
        <p:cxnSp>
          <p:nvCxnSpPr>
            <p:cNvPr id="66" name="Straight Connector 19"/>
            <p:cNvCxnSpPr>
              <a:cxnSpLocks noChangeShapeType="1"/>
              <a:endCxn id="79" idx="6"/>
            </p:cNvCxnSpPr>
            <p:nvPr/>
          </p:nvCxnSpPr>
          <p:spPr bwMode="auto">
            <a:xfrm flipV="1">
              <a:off x="6623727" y="4372579"/>
              <a:ext cx="2247546" cy="80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7" name="Straight Connector 17"/>
            <p:cNvCxnSpPr>
              <a:cxnSpLocks noChangeShapeType="1"/>
            </p:cNvCxnSpPr>
            <p:nvPr/>
          </p:nvCxnSpPr>
          <p:spPr bwMode="auto">
            <a:xfrm rot="5400000">
              <a:off x="5923639" y="3635200"/>
              <a:ext cx="145732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9" name="Freeform 25"/>
            <p:cNvSpPr>
              <a:spLocks noChangeArrowheads="1"/>
            </p:cNvSpPr>
            <p:nvPr/>
          </p:nvSpPr>
          <p:spPr bwMode="auto">
            <a:xfrm>
              <a:off x="6642777" y="2735087"/>
              <a:ext cx="2095500" cy="419100"/>
            </a:xfrm>
            <a:custGeom>
              <a:avLst/>
              <a:gdLst>
                <a:gd name="T0" fmla="*/ 0 w 2095500"/>
                <a:gd name="T1" fmla="*/ 409575 h 419100"/>
                <a:gd name="T2" fmla="*/ 676275 w 2095500"/>
                <a:gd name="T3" fmla="*/ 409575 h 419100"/>
                <a:gd name="T4" fmla="*/ 676275 w 2095500"/>
                <a:gd name="T5" fmla="*/ 0 h 419100"/>
                <a:gd name="T6" fmla="*/ 2095500 w 2095500"/>
                <a:gd name="T7" fmla="*/ 0 h 419100"/>
                <a:gd name="T8" fmla="*/ 2095500 w 2095500"/>
                <a:gd name="T9" fmla="*/ 419100 h 419100"/>
                <a:gd name="T10" fmla="*/ 0 w 2095500"/>
                <a:gd name="T11" fmla="*/ 409575 h 419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95500"/>
                <a:gd name="T19" fmla="*/ 0 h 419100"/>
                <a:gd name="T20" fmla="*/ 2095500 w 2095500"/>
                <a:gd name="T21" fmla="*/ 419100 h 419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95500" h="419100">
                  <a:moveTo>
                    <a:pt x="0" y="409575"/>
                  </a:moveTo>
                  <a:lnTo>
                    <a:pt x="676275" y="409575"/>
                  </a:lnTo>
                  <a:lnTo>
                    <a:pt x="676275" y="0"/>
                  </a:lnTo>
                  <a:lnTo>
                    <a:pt x="2095500" y="0"/>
                  </a:lnTo>
                  <a:lnTo>
                    <a:pt x="2095500" y="419100"/>
                  </a:lnTo>
                  <a:lnTo>
                    <a:pt x="0" y="409575"/>
                  </a:lnTo>
                  <a:close/>
                </a:path>
              </a:pathLst>
            </a:custGeom>
            <a:solidFill>
              <a:srgbClr val="ADEDA5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dirty="0"/>
                <a:t>              </a:t>
              </a:r>
            </a:p>
          </p:txBody>
        </p:sp>
        <p:sp>
          <p:nvSpPr>
            <p:cNvPr id="70" name="Rectangle 27"/>
            <p:cNvSpPr>
              <a:spLocks noChangeArrowheads="1"/>
            </p:cNvSpPr>
            <p:nvPr/>
          </p:nvSpPr>
          <p:spPr bwMode="auto">
            <a:xfrm>
              <a:off x="7062442" y="4447715"/>
              <a:ext cx="126047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/>
                <a:t>Time (days)</a:t>
              </a:r>
            </a:p>
          </p:txBody>
        </p:sp>
        <p:sp>
          <p:nvSpPr>
            <p:cNvPr id="71" name="TextBox 92"/>
            <p:cNvSpPr txBox="1">
              <a:spLocks noChangeArrowheads="1"/>
            </p:cNvSpPr>
            <p:nvPr/>
          </p:nvSpPr>
          <p:spPr bwMode="auto">
            <a:xfrm rot="16200000">
              <a:off x="5537818" y="3348572"/>
              <a:ext cx="1442385" cy="646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New Lesion </a:t>
              </a:r>
            </a:p>
            <a:p>
              <a:r>
                <a:rPr lang="en-US" sz="1800" dirty="0"/>
                <a:t>Appearance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62453" y="2719264"/>
              <a:ext cx="74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dose</a:t>
              </a:r>
            </a:p>
          </p:txBody>
        </p:sp>
        <p:sp>
          <p:nvSpPr>
            <p:cNvPr id="73" name="Oval 77"/>
            <p:cNvSpPr>
              <a:spLocks noChangeArrowheads="1"/>
            </p:cNvSpPr>
            <p:nvPr/>
          </p:nvSpPr>
          <p:spPr bwMode="auto">
            <a:xfrm>
              <a:off x="6591623" y="428685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Oval 77"/>
            <p:cNvSpPr>
              <a:spLocks noChangeArrowheads="1"/>
            </p:cNvSpPr>
            <p:nvPr/>
          </p:nvSpPr>
          <p:spPr bwMode="auto">
            <a:xfrm>
              <a:off x="6915473" y="429955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Oval 77"/>
            <p:cNvSpPr>
              <a:spLocks noChangeArrowheads="1"/>
            </p:cNvSpPr>
            <p:nvPr/>
          </p:nvSpPr>
          <p:spPr bwMode="auto">
            <a:xfrm>
              <a:off x="7258373" y="338515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Oval 77"/>
            <p:cNvSpPr>
              <a:spLocks noChangeArrowheads="1"/>
            </p:cNvSpPr>
            <p:nvPr/>
          </p:nvSpPr>
          <p:spPr bwMode="auto">
            <a:xfrm>
              <a:off x="7563173" y="339150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Oval 77"/>
            <p:cNvSpPr>
              <a:spLocks noChangeArrowheads="1"/>
            </p:cNvSpPr>
            <p:nvPr/>
          </p:nvSpPr>
          <p:spPr bwMode="auto">
            <a:xfrm>
              <a:off x="7804473" y="430590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8261673" y="430590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8737923" y="4305904"/>
              <a:ext cx="133350" cy="133350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0D0D0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6655778" y="3454400"/>
              <a:ext cx="2159000" cy="920750"/>
            </a:xfrm>
            <a:custGeom>
              <a:avLst/>
              <a:gdLst>
                <a:gd name="connsiteX0" fmla="*/ 0 w 2159000"/>
                <a:gd name="connsiteY0" fmla="*/ 901700 h 920750"/>
                <a:gd name="connsiteX1" fmla="*/ 673100 w 2159000"/>
                <a:gd name="connsiteY1" fmla="*/ 908050 h 920750"/>
                <a:gd name="connsiteX2" fmla="*/ 679450 w 2159000"/>
                <a:gd name="connsiteY2" fmla="*/ 0 h 920750"/>
                <a:gd name="connsiteX3" fmla="*/ 996950 w 2159000"/>
                <a:gd name="connsiteY3" fmla="*/ 6350 h 920750"/>
                <a:gd name="connsiteX4" fmla="*/ 1206500 w 2159000"/>
                <a:gd name="connsiteY4" fmla="*/ 6350 h 920750"/>
                <a:gd name="connsiteX5" fmla="*/ 1219200 w 2159000"/>
                <a:gd name="connsiteY5" fmla="*/ 920750 h 920750"/>
                <a:gd name="connsiteX6" fmla="*/ 2159000 w 2159000"/>
                <a:gd name="connsiteY6" fmla="*/ 914400 h 9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0" h="920750">
                  <a:moveTo>
                    <a:pt x="0" y="901700"/>
                  </a:moveTo>
                  <a:lnTo>
                    <a:pt x="673100" y="908050"/>
                  </a:lnTo>
                  <a:cubicBezTo>
                    <a:pt x="675217" y="605367"/>
                    <a:pt x="677333" y="302683"/>
                    <a:pt x="679450" y="0"/>
                  </a:cubicBezTo>
                  <a:lnTo>
                    <a:pt x="996950" y="6350"/>
                  </a:lnTo>
                  <a:lnTo>
                    <a:pt x="1206500" y="6350"/>
                  </a:lnTo>
                  <a:lnTo>
                    <a:pt x="1219200" y="920750"/>
                  </a:lnTo>
                  <a:lnTo>
                    <a:pt x="2159000" y="914400"/>
                  </a:lnTo>
                </a:path>
              </a:pathLst>
            </a:custGeom>
            <a:ln>
              <a:solidFill>
                <a:srgbClr val="0D0D0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78078" y="3035300"/>
              <a:ext cx="5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yes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8570633" y="420370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900" y="2032000"/>
            <a:ext cx="2477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Data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71678" y="1968500"/>
            <a:ext cx="179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Data</a:t>
            </a:r>
          </a:p>
        </p:txBody>
      </p:sp>
      <p:sp>
        <p:nvSpPr>
          <p:cNvPr id="15" name="Freeform 14"/>
          <p:cNvSpPr/>
          <p:nvPr/>
        </p:nvSpPr>
        <p:spPr>
          <a:xfrm>
            <a:off x="6625433" y="3771900"/>
            <a:ext cx="2184400" cy="787400"/>
          </a:xfrm>
          <a:custGeom>
            <a:avLst/>
            <a:gdLst>
              <a:gd name="connsiteX0" fmla="*/ 0 w 2120900"/>
              <a:gd name="connsiteY0" fmla="*/ 812800 h 812800"/>
              <a:gd name="connsiteX1" fmla="*/ 317500 w 2120900"/>
              <a:gd name="connsiteY1" fmla="*/ 546100 h 812800"/>
              <a:gd name="connsiteX2" fmla="*/ 622300 w 2120900"/>
              <a:gd name="connsiteY2" fmla="*/ 0 h 812800"/>
              <a:gd name="connsiteX3" fmla="*/ 914400 w 2120900"/>
              <a:gd name="connsiteY3" fmla="*/ 292100 h 812800"/>
              <a:gd name="connsiteX4" fmla="*/ 1219200 w 2120900"/>
              <a:gd name="connsiteY4" fmla="*/ 596900 h 812800"/>
              <a:gd name="connsiteX5" fmla="*/ 1625600 w 2120900"/>
              <a:gd name="connsiteY5" fmla="*/ 736600 h 812800"/>
              <a:gd name="connsiteX6" fmla="*/ 2120900 w 2120900"/>
              <a:gd name="connsiteY6" fmla="*/ 787400 h 812800"/>
              <a:gd name="connsiteX0" fmla="*/ 0 w 2120900"/>
              <a:gd name="connsiteY0" fmla="*/ 812800 h 812800"/>
              <a:gd name="connsiteX1" fmla="*/ 317500 w 2120900"/>
              <a:gd name="connsiteY1" fmla="*/ 546100 h 812800"/>
              <a:gd name="connsiteX2" fmla="*/ 622300 w 2120900"/>
              <a:gd name="connsiteY2" fmla="*/ 0 h 812800"/>
              <a:gd name="connsiteX3" fmla="*/ 914400 w 2120900"/>
              <a:gd name="connsiteY3" fmla="*/ 292100 h 812800"/>
              <a:gd name="connsiteX4" fmla="*/ 1219200 w 2120900"/>
              <a:gd name="connsiteY4" fmla="*/ 596900 h 812800"/>
              <a:gd name="connsiteX5" fmla="*/ 1625600 w 2120900"/>
              <a:gd name="connsiteY5" fmla="*/ 736600 h 812800"/>
              <a:gd name="connsiteX6" fmla="*/ 2120900 w 2120900"/>
              <a:gd name="connsiteY6" fmla="*/ 787400 h 812800"/>
              <a:gd name="connsiteX0" fmla="*/ 0 w 2120900"/>
              <a:gd name="connsiteY0" fmla="*/ 812800 h 812800"/>
              <a:gd name="connsiteX1" fmla="*/ 317500 w 2120900"/>
              <a:gd name="connsiteY1" fmla="*/ 520700 h 812800"/>
              <a:gd name="connsiteX2" fmla="*/ 622300 w 2120900"/>
              <a:gd name="connsiteY2" fmla="*/ 0 h 812800"/>
              <a:gd name="connsiteX3" fmla="*/ 914400 w 2120900"/>
              <a:gd name="connsiteY3" fmla="*/ 292100 h 812800"/>
              <a:gd name="connsiteX4" fmla="*/ 1219200 w 2120900"/>
              <a:gd name="connsiteY4" fmla="*/ 596900 h 812800"/>
              <a:gd name="connsiteX5" fmla="*/ 1625600 w 2120900"/>
              <a:gd name="connsiteY5" fmla="*/ 736600 h 812800"/>
              <a:gd name="connsiteX6" fmla="*/ 2120900 w 2120900"/>
              <a:gd name="connsiteY6" fmla="*/ 787400 h 812800"/>
              <a:gd name="connsiteX0" fmla="*/ 0 w 2120900"/>
              <a:gd name="connsiteY0" fmla="*/ 812800 h 812800"/>
              <a:gd name="connsiteX1" fmla="*/ 317500 w 2120900"/>
              <a:gd name="connsiteY1" fmla="*/ 520700 h 812800"/>
              <a:gd name="connsiteX2" fmla="*/ 622300 w 2120900"/>
              <a:gd name="connsiteY2" fmla="*/ 0 h 812800"/>
              <a:gd name="connsiteX3" fmla="*/ 914400 w 2120900"/>
              <a:gd name="connsiteY3" fmla="*/ 292100 h 812800"/>
              <a:gd name="connsiteX4" fmla="*/ 1219200 w 2120900"/>
              <a:gd name="connsiteY4" fmla="*/ 596900 h 812800"/>
              <a:gd name="connsiteX5" fmla="*/ 1625600 w 2120900"/>
              <a:gd name="connsiteY5" fmla="*/ 736600 h 812800"/>
              <a:gd name="connsiteX6" fmla="*/ 2120900 w 2120900"/>
              <a:gd name="connsiteY6" fmla="*/ 787400 h 812800"/>
              <a:gd name="connsiteX0" fmla="*/ 0 w 2120900"/>
              <a:gd name="connsiteY0" fmla="*/ 812800 h 812800"/>
              <a:gd name="connsiteX1" fmla="*/ 317500 w 2120900"/>
              <a:gd name="connsiteY1" fmla="*/ 482600 h 812800"/>
              <a:gd name="connsiteX2" fmla="*/ 622300 w 2120900"/>
              <a:gd name="connsiteY2" fmla="*/ 0 h 812800"/>
              <a:gd name="connsiteX3" fmla="*/ 914400 w 2120900"/>
              <a:gd name="connsiteY3" fmla="*/ 292100 h 812800"/>
              <a:gd name="connsiteX4" fmla="*/ 1219200 w 2120900"/>
              <a:gd name="connsiteY4" fmla="*/ 596900 h 812800"/>
              <a:gd name="connsiteX5" fmla="*/ 1625600 w 2120900"/>
              <a:gd name="connsiteY5" fmla="*/ 736600 h 812800"/>
              <a:gd name="connsiteX6" fmla="*/ 2120900 w 2120900"/>
              <a:gd name="connsiteY6" fmla="*/ 787400 h 812800"/>
              <a:gd name="connsiteX0" fmla="*/ 0 w 2159000"/>
              <a:gd name="connsiteY0" fmla="*/ 673100 h 787400"/>
              <a:gd name="connsiteX1" fmla="*/ 355600 w 2159000"/>
              <a:gd name="connsiteY1" fmla="*/ 482600 h 787400"/>
              <a:gd name="connsiteX2" fmla="*/ 660400 w 2159000"/>
              <a:gd name="connsiteY2" fmla="*/ 0 h 787400"/>
              <a:gd name="connsiteX3" fmla="*/ 952500 w 2159000"/>
              <a:gd name="connsiteY3" fmla="*/ 292100 h 787400"/>
              <a:gd name="connsiteX4" fmla="*/ 1257300 w 2159000"/>
              <a:gd name="connsiteY4" fmla="*/ 596900 h 787400"/>
              <a:gd name="connsiteX5" fmla="*/ 1663700 w 2159000"/>
              <a:gd name="connsiteY5" fmla="*/ 736600 h 787400"/>
              <a:gd name="connsiteX6" fmla="*/ 2159000 w 2159000"/>
              <a:gd name="connsiteY6" fmla="*/ 787400 h 787400"/>
              <a:gd name="connsiteX0" fmla="*/ 0 w 2159000"/>
              <a:gd name="connsiteY0" fmla="*/ 673100 h 787400"/>
              <a:gd name="connsiteX1" fmla="*/ 317500 w 2159000"/>
              <a:gd name="connsiteY1" fmla="*/ 419100 h 787400"/>
              <a:gd name="connsiteX2" fmla="*/ 660400 w 2159000"/>
              <a:gd name="connsiteY2" fmla="*/ 0 h 787400"/>
              <a:gd name="connsiteX3" fmla="*/ 952500 w 2159000"/>
              <a:gd name="connsiteY3" fmla="*/ 292100 h 787400"/>
              <a:gd name="connsiteX4" fmla="*/ 1257300 w 2159000"/>
              <a:gd name="connsiteY4" fmla="*/ 596900 h 787400"/>
              <a:gd name="connsiteX5" fmla="*/ 1663700 w 2159000"/>
              <a:gd name="connsiteY5" fmla="*/ 736600 h 787400"/>
              <a:gd name="connsiteX6" fmla="*/ 2159000 w 2159000"/>
              <a:gd name="connsiteY6" fmla="*/ 787400 h 787400"/>
              <a:gd name="connsiteX0" fmla="*/ 0 w 2184400"/>
              <a:gd name="connsiteY0" fmla="*/ 558800 h 787400"/>
              <a:gd name="connsiteX1" fmla="*/ 342900 w 2184400"/>
              <a:gd name="connsiteY1" fmla="*/ 419100 h 787400"/>
              <a:gd name="connsiteX2" fmla="*/ 685800 w 2184400"/>
              <a:gd name="connsiteY2" fmla="*/ 0 h 787400"/>
              <a:gd name="connsiteX3" fmla="*/ 977900 w 2184400"/>
              <a:gd name="connsiteY3" fmla="*/ 292100 h 787400"/>
              <a:gd name="connsiteX4" fmla="*/ 1282700 w 2184400"/>
              <a:gd name="connsiteY4" fmla="*/ 596900 h 787400"/>
              <a:gd name="connsiteX5" fmla="*/ 1689100 w 2184400"/>
              <a:gd name="connsiteY5" fmla="*/ 736600 h 787400"/>
              <a:gd name="connsiteX6" fmla="*/ 2184400 w 2184400"/>
              <a:gd name="connsiteY6" fmla="*/ 787400 h 787400"/>
              <a:gd name="connsiteX0" fmla="*/ 0 w 2184400"/>
              <a:gd name="connsiteY0" fmla="*/ 558800 h 787400"/>
              <a:gd name="connsiteX1" fmla="*/ 317500 w 2184400"/>
              <a:gd name="connsiteY1" fmla="*/ 317500 h 787400"/>
              <a:gd name="connsiteX2" fmla="*/ 685800 w 2184400"/>
              <a:gd name="connsiteY2" fmla="*/ 0 h 787400"/>
              <a:gd name="connsiteX3" fmla="*/ 977900 w 2184400"/>
              <a:gd name="connsiteY3" fmla="*/ 292100 h 787400"/>
              <a:gd name="connsiteX4" fmla="*/ 1282700 w 2184400"/>
              <a:gd name="connsiteY4" fmla="*/ 596900 h 787400"/>
              <a:gd name="connsiteX5" fmla="*/ 1689100 w 2184400"/>
              <a:gd name="connsiteY5" fmla="*/ 736600 h 787400"/>
              <a:gd name="connsiteX6" fmla="*/ 2184400 w 2184400"/>
              <a:gd name="connsiteY6" fmla="*/ 7874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4400" h="787400">
                <a:moveTo>
                  <a:pt x="0" y="558800"/>
                </a:moveTo>
                <a:cubicBezTo>
                  <a:pt x="105833" y="469900"/>
                  <a:pt x="203200" y="410633"/>
                  <a:pt x="317500" y="317500"/>
                </a:cubicBezTo>
                <a:cubicBezTo>
                  <a:pt x="431800" y="224367"/>
                  <a:pt x="586317" y="42333"/>
                  <a:pt x="685800" y="0"/>
                </a:cubicBezTo>
                <a:lnTo>
                  <a:pt x="977900" y="292100"/>
                </a:lnTo>
                <a:cubicBezTo>
                  <a:pt x="1077383" y="391583"/>
                  <a:pt x="1164167" y="522817"/>
                  <a:pt x="1282700" y="596900"/>
                </a:cubicBezTo>
                <a:cubicBezTo>
                  <a:pt x="1401233" y="670983"/>
                  <a:pt x="1538817" y="704850"/>
                  <a:pt x="1689100" y="736600"/>
                </a:cubicBezTo>
                <a:lnTo>
                  <a:pt x="2184400" y="78740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2"/>
          <p:cNvSpPr txBox="1">
            <a:spLocks noChangeArrowheads="1"/>
          </p:cNvSpPr>
          <p:nvPr/>
        </p:nvSpPr>
        <p:spPr bwMode="auto">
          <a:xfrm>
            <a:off x="3454968" y="1429671"/>
            <a:ext cx="2653732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Probability </a:t>
            </a:r>
          </a:p>
          <a:p>
            <a:pPr algn="ctr"/>
            <a:r>
              <a:rPr lang="en-US" b="1" dirty="0"/>
              <a:t>of Detection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25456" y="3098800"/>
            <a:ext cx="2705444" cy="2017931"/>
            <a:chOff x="3136556" y="3098800"/>
            <a:chExt cx="2705444" cy="2017931"/>
          </a:xfrm>
        </p:grpSpPr>
        <p:sp>
          <p:nvSpPr>
            <p:cNvPr id="18" name="TextBox 17"/>
            <p:cNvSpPr txBox="1"/>
            <p:nvPr/>
          </p:nvSpPr>
          <p:spPr>
            <a:xfrm>
              <a:off x="3136556" y="3098800"/>
              <a:ext cx="56939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1.0</a:t>
              </a:r>
            </a:p>
            <a:p>
              <a:pPr algn="r"/>
              <a:endParaRPr lang="en-US" sz="1800" dirty="0"/>
            </a:p>
            <a:p>
              <a:pPr algn="r"/>
              <a:r>
                <a:rPr lang="en-US" sz="1800" dirty="0"/>
                <a:t>0.5</a:t>
              </a:r>
            </a:p>
            <a:p>
              <a:pPr algn="r"/>
              <a:endParaRPr lang="en-US" sz="1800" dirty="0"/>
            </a:p>
            <a:p>
              <a:pPr algn="r"/>
              <a:r>
                <a:rPr lang="en-US" sz="1800" dirty="0"/>
                <a:t>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556000" y="4470400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0        1        2        3</a:t>
              </a:r>
            </a:p>
            <a:p>
              <a:pPr algn="ctr"/>
              <a:r>
                <a:rPr lang="en-US" sz="1800" dirty="0"/>
                <a:t>Diameter (cm)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3644900" y="3124200"/>
              <a:ext cx="2070100" cy="1358900"/>
            </a:xfrm>
            <a:custGeom>
              <a:avLst/>
              <a:gdLst>
                <a:gd name="connsiteX0" fmla="*/ 0 w 2070100"/>
                <a:gd name="connsiteY0" fmla="*/ 0 h 1358900"/>
                <a:gd name="connsiteX1" fmla="*/ 0 w 2070100"/>
                <a:gd name="connsiteY1" fmla="*/ 0 h 1358900"/>
                <a:gd name="connsiteX2" fmla="*/ 12700 w 2070100"/>
                <a:gd name="connsiteY2" fmla="*/ 596900 h 1358900"/>
                <a:gd name="connsiteX3" fmla="*/ 25400 w 2070100"/>
                <a:gd name="connsiteY3" fmla="*/ 711200 h 1358900"/>
                <a:gd name="connsiteX4" fmla="*/ 25400 w 2070100"/>
                <a:gd name="connsiteY4" fmla="*/ 1358900 h 1358900"/>
                <a:gd name="connsiteX5" fmla="*/ 2070100 w 2070100"/>
                <a:gd name="connsiteY5" fmla="*/ 1358900 h 1358900"/>
                <a:gd name="connsiteX0" fmla="*/ 0 w 2070100"/>
                <a:gd name="connsiteY0" fmla="*/ 0 h 1358900"/>
                <a:gd name="connsiteX1" fmla="*/ 0 w 2070100"/>
                <a:gd name="connsiteY1" fmla="*/ 0 h 1358900"/>
                <a:gd name="connsiteX2" fmla="*/ 25400 w 2070100"/>
                <a:gd name="connsiteY2" fmla="*/ 711200 h 1358900"/>
                <a:gd name="connsiteX3" fmla="*/ 25400 w 2070100"/>
                <a:gd name="connsiteY3" fmla="*/ 1358900 h 1358900"/>
                <a:gd name="connsiteX4" fmla="*/ 2070100 w 2070100"/>
                <a:gd name="connsiteY4" fmla="*/ 1358900 h 1358900"/>
                <a:gd name="connsiteX0" fmla="*/ 133806 w 2203906"/>
                <a:gd name="connsiteY0" fmla="*/ 0 h 1358900"/>
                <a:gd name="connsiteX1" fmla="*/ 133806 w 2203906"/>
                <a:gd name="connsiteY1" fmla="*/ 0 h 1358900"/>
                <a:gd name="connsiteX2" fmla="*/ 159206 w 2203906"/>
                <a:gd name="connsiteY2" fmla="*/ 1358900 h 1358900"/>
                <a:gd name="connsiteX3" fmla="*/ 2203906 w 2203906"/>
                <a:gd name="connsiteY3" fmla="*/ 1358900 h 1358900"/>
                <a:gd name="connsiteX0" fmla="*/ 0 w 2070100"/>
                <a:gd name="connsiteY0" fmla="*/ 0 h 1358900"/>
                <a:gd name="connsiteX1" fmla="*/ 0 w 2070100"/>
                <a:gd name="connsiteY1" fmla="*/ 0 h 1358900"/>
                <a:gd name="connsiteX2" fmla="*/ 25400 w 2070100"/>
                <a:gd name="connsiteY2" fmla="*/ 1358900 h 1358900"/>
                <a:gd name="connsiteX3" fmla="*/ 2070100 w 2070100"/>
                <a:gd name="connsiteY3" fmla="*/ 1358900 h 1358900"/>
                <a:gd name="connsiteX0" fmla="*/ 0 w 2070100"/>
                <a:gd name="connsiteY0" fmla="*/ 0 h 1358900"/>
                <a:gd name="connsiteX1" fmla="*/ 25400 w 2070100"/>
                <a:gd name="connsiteY1" fmla="*/ 0 h 1358900"/>
                <a:gd name="connsiteX2" fmla="*/ 25400 w 2070100"/>
                <a:gd name="connsiteY2" fmla="*/ 1358900 h 1358900"/>
                <a:gd name="connsiteX3" fmla="*/ 2070100 w 2070100"/>
                <a:gd name="connsiteY3" fmla="*/ 1358900 h 135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0100" h="1358900">
                  <a:moveTo>
                    <a:pt x="0" y="0"/>
                  </a:moveTo>
                  <a:lnTo>
                    <a:pt x="25400" y="0"/>
                  </a:lnTo>
                  <a:lnTo>
                    <a:pt x="25400" y="1358900"/>
                  </a:lnTo>
                  <a:lnTo>
                    <a:pt x="2070100" y="1358900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683000" y="3225800"/>
              <a:ext cx="2044700" cy="1244600"/>
            </a:xfrm>
            <a:custGeom>
              <a:avLst/>
              <a:gdLst>
                <a:gd name="connsiteX0" fmla="*/ 0 w 2070100"/>
                <a:gd name="connsiteY0" fmla="*/ 1244600 h 1244600"/>
                <a:gd name="connsiteX1" fmla="*/ 444500 w 2070100"/>
                <a:gd name="connsiteY1" fmla="*/ 1193800 h 1244600"/>
                <a:gd name="connsiteX2" fmla="*/ 800100 w 2070100"/>
                <a:gd name="connsiteY2" fmla="*/ 876300 h 1244600"/>
                <a:gd name="connsiteX3" fmla="*/ 1079500 w 2070100"/>
                <a:gd name="connsiteY3" fmla="*/ 469900 h 1244600"/>
                <a:gd name="connsiteX4" fmla="*/ 1308100 w 2070100"/>
                <a:gd name="connsiteY4" fmla="*/ 165100 h 1244600"/>
                <a:gd name="connsiteX5" fmla="*/ 1600200 w 2070100"/>
                <a:gd name="connsiteY5" fmla="*/ 12700 h 1244600"/>
                <a:gd name="connsiteX6" fmla="*/ 2070100 w 2070100"/>
                <a:gd name="connsiteY6" fmla="*/ 0 h 1244600"/>
                <a:gd name="connsiteX0" fmla="*/ 0 w 2070100"/>
                <a:gd name="connsiteY0" fmla="*/ 1244600 h 1244600"/>
                <a:gd name="connsiteX1" fmla="*/ 444500 w 2070100"/>
                <a:gd name="connsiteY1" fmla="*/ 1193800 h 1244600"/>
                <a:gd name="connsiteX2" fmla="*/ 800100 w 2070100"/>
                <a:gd name="connsiteY2" fmla="*/ 876300 h 1244600"/>
                <a:gd name="connsiteX3" fmla="*/ 1079500 w 2070100"/>
                <a:gd name="connsiteY3" fmla="*/ 469900 h 1244600"/>
                <a:gd name="connsiteX4" fmla="*/ 1308100 w 2070100"/>
                <a:gd name="connsiteY4" fmla="*/ 165100 h 1244600"/>
                <a:gd name="connsiteX5" fmla="*/ 1600200 w 2070100"/>
                <a:gd name="connsiteY5" fmla="*/ 12700 h 1244600"/>
                <a:gd name="connsiteX6" fmla="*/ 2070100 w 2070100"/>
                <a:gd name="connsiteY6" fmla="*/ 0 h 1244600"/>
                <a:gd name="connsiteX0" fmla="*/ 0 w 2070100"/>
                <a:gd name="connsiteY0" fmla="*/ 1244600 h 1244600"/>
                <a:gd name="connsiteX1" fmla="*/ 444500 w 2070100"/>
                <a:gd name="connsiteY1" fmla="*/ 1193800 h 1244600"/>
                <a:gd name="connsiteX2" fmla="*/ 800100 w 2070100"/>
                <a:gd name="connsiteY2" fmla="*/ 876300 h 1244600"/>
                <a:gd name="connsiteX3" fmla="*/ 1079500 w 2070100"/>
                <a:gd name="connsiteY3" fmla="*/ 469900 h 1244600"/>
                <a:gd name="connsiteX4" fmla="*/ 1308100 w 2070100"/>
                <a:gd name="connsiteY4" fmla="*/ 165100 h 1244600"/>
                <a:gd name="connsiteX5" fmla="*/ 1600200 w 2070100"/>
                <a:gd name="connsiteY5" fmla="*/ 12700 h 1244600"/>
                <a:gd name="connsiteX6" fmla="*/ 2070100 w 2070100"/>
                <a:gd name="connsiteY6" fmla="*/ 0 h 1244600"/>
                <a:gd name="connsiteX0" fmla="*/ 0 w 2709643"/>
                <a:gd name="connsiteY0" fmla="*/ 1244600 h 1244600"/>
                <a:gd name="connsiteX1" fmla="*/ 444500 w 2709643"/>
                <a:gd name="connsiteY1" fmla="*/ 1193800 h 1244600"/>
                <a:gd name="connsiteX2" fmla="*/ 800100 w 2709643"/>
                <a:gd name="connsiteY2" fmla="*/ 876300 h 1244600"/>
                <a:gd name="connsiteX3" fmla="*/ 1079500 w 2709643"/>
                <a:gd name="connsiteY3" fmla="*/ 469900 h 1244600"/>
                <a:gd name="connsiteX4" fmla="*/ 1308100 w 2709643"/>
                <a:gd name="connsiteY4" fmla="*/ 165100 h 1244600"/>
                <a:gd name="connsiteX5" fmla="*/ 1600200 w 2709643"/>
                <a:gd name="connsiteY5" fmla="*/ 12700 h 1244600"/>
                <a:gd name="connsiteX6" fmla="*/ 2709643 w 2709643"/>
                <a:gd name="connsiteY6" fmla="*/ 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9643" h="1244600">
                  <a:moveTo>
                    <a:pt x="0" y="1244600"/>
                  </a:moveTo>
                  <a:lnTo>
                    <a:pt x="444500" y="1193800"/>
                  </a:lnTo>
                  <a:cubicBezTo>
                    <a:pt x="577850" y="1132417"/>
                    <a:pt x="694267" y="996950"/>
                    <a:pt x="800100" y="876300"/>
                  </a:cubicBezTo>
                  <a:cubicBezTo>
                    <a:pt x="905933" y="755650"/>
                    <a:pt x="994833" y="588433"/>
                    <a:pt x="1079500" y="469900"/>
                  </a:cubicBezTo>
                  <a:cubicBezTo>
                    <a:pt x="1164167" y="351367"/>
                    <a:pt x="1221317" y="241300"/>
                    <a:pt x="1308100" y="165100"/>
                  </a:cubicBezTo>
                  <a:cubicBezTo>
                    <a:pt x="1394883" y="88900"/>
                    <a:pt x="1473200" y="40217"/>
                    <a:pt x="1600200" y="12700"/>
                  </a:cubicBezTo>
                  <a:cubicBezTo>
                    <a:pt x="1756833" y="8467"/>
                    <a:pt x="2553010" y="4233"/>
                    <a:pt x="2709643" y="0"/>
                  </a:cubicBezTo>
                </a:path>
              </a:pathLst>
            </a:cu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461655"/>
              </p:ext>
            </p:extLst>
          </p:nvPr>
        </p:nvGraphicFramePr>
        <p:xfrm>
          <a:off x="730250" y="5291138"/>
          <a:ext cx="18256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977900" imgH="393700" progId="Equation.3">
                  <p:embed/>
                </p:oleObj>
              </mc:Choice>
              <mc:Fallback>
                <p:oleObj name="Equation" r:id="rId5" imgW="977900" imgH="393700" progId="Equation.3">
                  <p:embed/>
                  <p:pic>
                    <p:nvPicPr>
                      <p:cNvPr id="1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5291138"/>
                        <a:ext cx="1825625" cy="733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704878"/>
              </p:ext>
            </p:extLst>
          </p:nvPr>
        </p:nvGraphicFramePr>
        <p:xfrm>
          <a:off x="8032750" y="5481638"/>
          <a:ext cx="806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7" imgW="431800" imgH="203200" progId="Equation.3">
                  <p:embed/>
                </p:oleObj>
              </mc:Choice>
              <mc:Fallback>
                <p:oleObj name="Equation" r:id="rId7" imgW="431800" imgH="203200" progId="Equation.3">
                  <p:embed/>
                  <p:pic>
                    <p:nvPicPr>
                      <p:cNvPr id="10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0" y="5481638"/>
                        <a:ext cx="806450" cy="377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438900" y="5295900"/>
            <a:ext cx="1693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Probability of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Detection</a:t>
            </a: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 rot="16200000">
            <a:off x="2058210" y="3614071"/>
            <a:ext cx="22893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Prob. of Appearance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2743200" y="5461000"/>
            <a:ext cx="635000" cy="41910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5816600" y="5461000"/>
            <a:ext cx="635000" cy="41910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47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5" grpId="0" animBg="1"/>
      <p:bldP spid="21" grpId="0"/>
      <p:bldP spid="52" grpId="0"/>
      <p:bldP spid="53" grpId="0" animBg="1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1"/>
          <a:stretch/>
        </p:blipFill>
        <p:spPr bwMode="auto">
          <a:xfrm>
            <a:off x="5029199" y="1377989"/>
            <a:ext cx="4683125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Arial" charset="0"/>
              </a:rPr>
              <a:t>Methods: </a:t>
            </a:r>
            <a:r>
              <a:rPr lang="en-US" dirty="0">
                <a:latin typeface="Arial" charset="0"/>
              </a:rPr>
              <a:t>The new lesion detection function can be estimated from literature data.</a:t>
            </a:r>
          </a:p>
        </p:txBody>
      </p:sp>
      <p:sp>
        <p:nvSpPr>
          <p:cNvPr id="66563" name="Content Placeholder 11"/>
          <p:cNvSpPr>
            <a:spLocks noGrp="1"/>
          </p:cNvSpPr>
          <p:nvPr>
            <p:ph idx="1"/>
          </p:nvPr>
        </p:nvSpPr>
        <p:spPr>
          <a:xfrm>
            <a:off x="527050" y="4978400"/>
            <a:ext cx="8616950" cy="9144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Imaging resolution has improved since 1999, so it is assumed that lesions that were 0.5 cm in diameter were detected with 50% probability.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Model also requires of an assumption of the initial lesion size (we choose 0.1cm)</a:t>
            </a:r>
            <a:endParaRPr lang="en-US" sz="1800" baseline="30000" dirty="0">
              <a:latin typeface="Arial" charset="0"/>
            </a:endParaRPr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9"/>
          <a:stretch/>
        </p:blipFill>
        <p:spPr bwMode="auto">
          <a:xfrm>
            <a:off x="-417513" y="1403389"/>
            <a:ext cx="474821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5"/>
          <p:cNvSpPr txBox="1">
            <a:spLocks noChangeArrowheads="1"/>
          </p:cNvSpPr>
          <p:nvPr/>
        </p:nvSpPr>
        <p:spPr bwMode="auto">
          <a:xfrm>
            <a:off x="514350" y="6086475"/>
            <a:ext cx="3640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1. Lorentz et al, </a:t>
            </a:r>
            <a:r>
              <a:rPr lang="en-US" sz="1400" i="1"/>
              <a:t>Chest, </a:t>
            </a:r>
            <a:r>
              <a:rPr lang="en-US" sz="1400"/>
              <a:t>115; 720-724 (1999)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00801" y="3092489"/>
            <a:ext cx="2114550" cy="847725"/>
            <a:chOff x="6172201" y="3651289"/>
            <a:chExt cx="2114550" cy="847725"/>
          </a:xfrm>
        </p:grpSpPr>
        <p:sp>
          <p:nvSpPr>
            <p:cNvPr id="66565" name="Rectangle 9"/>
            <p:cNvSpPr>
              <a:spLocks noChangeArrowheads="1"/>
            </p:cNvSpPr>
            <p:nvPr/>
          </p:nvSpPr>
          <p:spPr bwMode="auto">
            <a:xfrm>
              <a:off x="6172201" y="3651289"/>
              <a:ext cx="2114550" cy="8477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656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654888"/>
                </p:ext>
              </p:extLst>
            </p:nvPr>
          </p:nvGraphicFramePr>
          <p:xfrm>
            <a:off x="6308725" y="3708400"/>
            <a:ext cx="1895475" cy="728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Equation" r:id="rId4" imgW="1155700" imgH="444500" progId="Equation.3">
                    <p:embed/>
                  </p:oleObj>
                </mc:Choice>
                <mc:Fallback>
                  <p:oleObj name="Equation" r:id="rId4" imgW="1155700" imgH="444500" progId="Equation.3">
                    <p:embed/>
                    <p:pic>
                      <p:nvPicPr>
                        <p:cNvPr id="6656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8725" y="3708400"/>
                          <a:ext cx="1895475" cy="728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57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A94C64D-385D-1542-8FE6-BC672226897C}" type="slidenum">
              <a:rPr lang="en-US" sz="900">
                <a:solidFill>
                  <a:srgbClr val="7F7F7F"/>
                </a:solidFill>
              </a:rPr>
              <a:pPr eaLnBrk="1" hangingPunct="1"/>
              <a:t>24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6572" name="Footer Placeholder 6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216400" y="2806700"/>
            <a:ext cx="635000" cy="4191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44488" y="2152650"/>
            <a:ext cx="8286750" cy="1898650"/>
          </a:xfrm>
          <a:prstGeom prst="rect">
            <a:avLst/>
          </a:prstGeom>
          <a:solidFill>
            <a:srgbClr val="FEF7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charset="0"/>
              </a:rPr>
              <a:t>Methods: </a:t>
            </a:r>
            <a:r>
              <a:rPr lang="en-US">
                <a:latin typeface="Arial" charset="0"/>
              </a:rPr>
              <a:t>model based approach for describing individual patient data.</a:t>
            </a:r>
            <a:endParaRPr lang="en-US" b="1">
              <a:latin typeface="Arial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27050" y="1244600"/>
            <a:ext cx="8616950" cy="49784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We model all three lesions types </a:t>
            </a:r>
            <a:r>
              <a:rPr lang="en-US" i="1" u="sng" dirty="0">
                <a:latin typeface="Arial" charset="0"/>
              </a:rPr>
              <a:t>for each individual patient</a:t>
            </a:r>
            <a:r>
              <a:rPr lang="en-US" i="1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using the target lesion model.</a:t>
            </a:r>
            <a:endParaRPr lang="en-US" i="1" u="sng" dirty="0">
              <a:latin typeface="Arial" charset="0"/>
            </a:endParaRPr>
          </a:p>
        </p:txBody>
      </p:sp>
      <p:sp>
        <p:nvSpPr>
          <p:cNvPr id="38916" name="Content Placeholder 2"/>
          <p:cNvSpPr txBox="1">
            <a:spLocks/>
          </p:cNvSpPr>
          <p:nvPr/>
        </p:nvSpPr>
        <p:spPr bwMode="gray">
          <a:xfrm>
            <a:off x="561975" y="4183062"/>
            <a:ext cx="8394700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x-none" sz="2000" b="1" dirty="0"/>
              <a:t>Target lesions:</a:t>
            </a:r>
            <a:r>
              <a:rPr lang="x-none" sz="2000" dirty="0"/>
              <a:t> fit model to sum of longest diameters (as before)</a:t>
            </a:r>
          </a:p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x-none" sz="2000" b="1" dirty="0"/>
              <a:t>New lesions:</a:t>
            </a:r>
            <a:r>
              <a:rPr lang="x-none" sz="2000" dirty="0"/>
              <a:t> use the “detection function” to transform the diameter (y) to a probability of detection between 0 and 1.</a:t>
            </a:r>
          </a:p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x-none" sz="2000" b="1" dirty="0"/>
              <a:t>Nontarget lesions: </a:t>
            </a:r>
            <a:r>
              <a:rPr lang="x-none" sz="2000" dirty="0"/>
              <a:t>construct a similar “progression function” to transform the diameter (y) to a probability of progression.</a:t>
            </a:r>
            <a:endParaRPr lang="x-none" sz="2000" b="1" dirty="0"/>
          </a:p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endParaRPr lang="en-US" sz="2000" dirty="0"/>
          </a:p>
        </p:txBody>
      </p:sp>
      <p:grpSp>
        <p:nvGrpSpPr>
          <p:cNvPr id="38917" name="Group 8"/>
          <p:cNvGrpSpPr>
            <a:grpSpLocks/>
          </p:cNvGrpSpPr>
          <p:nvPr/>
        </p:nvGrpSpPr>
        <p:grpSpPr bwMode="auto">
          <a:xfrm>
            <a:off x="523875" y="2359025"/>
            <a:ext cx="7637463" cy="984250"/>
            <a:chOff x="636666" y="2587175"/>
            <a:chExt cx="7636077" cy="982672"/>
          </a:xfrm>
        </p:grpSpPr>
        <p:sp>
          <p:nvSpPr>
            <p:cNvPr id="2" name="Rectangle 1"/>
            <p:cNvSpPr/>
            <p:nvPr/>
          </p:nvSpPr>
          <p:spPr>
            <a:xfrm>
              <a:off x="636666" y="2587175"/>
              <a:ext cx="3449012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Tumor Size            (y</a:t>
              </a:r>
              <a:r>
                <a:rPr lang="en-US" sz="1400" dirty="0">
                  <a:solidFill>
                    <a:schemeClr val="tx1"/>
                  </a:solidFill>
                </a:rPr>
                <a:t>  </a:t>
              </a:r>
              <a:r>
                <a:rPr lang="en-US" sz="2000" dirty="0">
                  <a:solidFill>
                    <a:schemeClr val="tx1"/>
                  </a:solidFill>
                </a:rPr>
                <a:t>[cm] 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Change over Time (t [days])</a:t>
              </a:r>
            </a:p>
          </p:txBody>
        </p:sp>
        <p:sp>
          <p:nvSpPr>
            <p:cNvPr id="38927" name="TextBox 3"/>
            <p:cNvSpPr txBox="1">
              <a:spLocks noChangeArrowheads="1"/>
            </p:cNvSpPr>
            <p:nvPr/>
          </p:nvSpPr>
          <p:spPr bwMode="auto">
            <a:xfrm>
              <a:off x="4112124" y="2789888"/>
              <a:ext cx="364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=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45969" y="2587175"/>
              <a:ext cx="1896718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Placebo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Growth Rate [cm/day]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1706" y="2587175"/>
              <a:ext cx="1311037" cy="9826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Drug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Effect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[cm/day]</a:t>
              </a:r>
            </a:p>
          </p:txBody>
        </p:sp>
        <p:sp>
          <p:nvSpPr>
            <p:cNvPr id="38930" name="TextBox 17"/>
            <p:cNvSpPr txBox="1">
              <a:spLocks noChangeArrowheads="1"/>
            </p:cNvSpPr>
            <p:nvPr/>
          </p:nvSpPr>
          <p:spPr bwMode="auto">
            <a:xfrm>
              <a:off x="6501597" y="2766738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–</a:t>
              </a:r>
            </a:p>
          </p:txBody>
        </p:sp>
      </p:grpSp>
      <p:grpSp>
        <p:nvGrpSpPr>
          <p:cNvPr id="38918" name="Group 6"/>
          <p:cNvGrpSpPr>
            <a:grpSpLocks/>
          </p:cNvGrpSpPr>
          <p:nvPr/>
        </p:nvGrpSpPr>
        <p:grpSpPr bwMode="auto">
          <a:xfrm>
            <a:off x="2933700" y="3382963"/>
            <a:ext cx="5403850" cy="485775"/>
            <a:chOff x="2516130" y="3330031"/>
            <a:chExt cx="5403485" cy="484816"/>
          </a:xfrm>
        </p:grpSpPr>
        <p:sp>
          <p:nvSpPr>
            <p:cNvPr id="38921" name="TextBox 9"/>
            <p:cNvSpPr txBox="1">
              <a:spLocks noChangeArrowheads="1"/>
            </p:cNvSpPr>
            <p:nvPr/>
          </p:nvSpPr>
          <p:spPr bwMode="auto">
            <a:xfrm>
              <a:off x="2516130" y="3353182"/>
              <a:ext cx="10400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dy/dt</a:t>
              </a:r>
            </a:p>
          </p:txBody>
        </p:sp>
        <p:sp>
          <p:nvSpPr>
            <p:cNvPr id="38922" name="Rectangle 4"/>
            <p:cNvSpPr>
              <a:spLocks noChangeArrowheads="1"/>
            </p:cNvSpPr>
            <p:nvPr/>
          </p:nvSpPr>
          <p:spPr bwMode="auto">
            <a:xfrm>
              <a:off x="4776188" y="3353181"/>
              <a:ext cx="4571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r </a:t>
              </a:r>
            </a:p>
          </p:txBody>
        </p:sp>
        <p:sp>
          <p:nvSpPr>
            <p:cNvPr id="38923" name="Rectangle 5"/>
            <p:cNvSpPr>
              <a:spLocks noChangeArrowheads="1"/>
            </p:cNvSpPr>
            <p:nvPr/>
          </p:nvSpPr>
          <p:spPr bwMode="auto">
            <a:xfrm>
              <a:off x="6281794" y="3330031"/>
              <a:ext cx="16378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[Eff</a:t>
              </a:r>
              <a:r>
                <a:rPr lang="en-US" baseline="-25000"/>
                <a:t>dose(t)</a:t>
              </a:r>
              <a:r>
                <a:rPr lang="en-US"/>
                <a:t>]*y</a:t>
              </a:r>
            </a:p>
          </p:txBody>
        </p:sp>
        <p:sp>
          <p:nvSpPr>
            <p:cNvPr id="38924" name="TextBox 19"/>
            <p:cNvSpPr txBox="1">
              <a:spLocks noChangeArrowheads="1"/>
            </p:cNvSpPr>
            <p:nvPr/>
          </p:nvSpPr>
          <p:spPr bwMode="auto">
            <a:xfrm>
              <a:off x="5974625" y="3332431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–</a:t>
              </a:r>
            </a:p>
          </p:txBody>
        </p:sp>
        <p:sp>
          <p:nvSpPr>
            <p:cNvPr id="38925" name="TextBox 20"/>
            <p:cNvSpPr txBox="1">
              <a:spLocks noChangeArrowheads="1"/>
            </p:cNvSpPr>
            <p:nvPr/>
          </p:nvSpPr>
          <p:spPr bwMode="auto">
            <a:xfrm>
              <a:off x="3582420" y="3353181"/>
              <a:ext cx="364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=</a:t>
              </a:r>
            </a:p>
          </p:txBody>
        </p:sp>
      </p:grpSp>
      <p:sp>
        <p:nvSpPr>
          <p:cNvPr id="3891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AB42A7-B70F-A54C-9626-EEDDB7198E1E}" type="slidenum">
              <a:rPr lang="en-US" sz="900">
                <a:solidFill>
                  <a:srgbClr val="7F7F7F"/>
                </a:solidFill>
              </a:rPr>
              <a:pPr eaLnBrk="1" hangingPunct="1"/>
              <a:t>25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8920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  <p:extLst>
      <p:ext uri="{BB962C8B-B14F-4D97-AF65-F5344CB8AC3E}">
        <p14:creationId xmlns:p14="http://schemas.microsoft.com/office/powerpoint/2010/main" val="247326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</a:rPr>
              <a:t>Results</a:t>
            </a:r>
            <a:r>
              <a:rPr lang="en-US" dirty="0">
                <a:latin typeface="Arial" charset="0"/>
              </a:rPr>
              <a:t>: The model well describes representative patient data.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74D3BB-98DB-B349-AC08-F377F6C98D6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600" y="1676400"/>
            <a:ext cx="1422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Target</a:t>
            </a:r>
          </a:p>
          <a:p>
            <a:pPr algn="ctr"/>
            <a:r>
              <a:rPr lang="en-US" sz="1800" dirty="0"/>
              <a:t>Lesion</a:t>
            </a:r>
          </a:p>
          <a:p>
            <a:pPr algn="ctr"/>
            <a:r>
              <a:rPr lang="en-US" sz="1800" dirty="0"/>
              <a:t>Change</a:t>
            </a:r>
          </a:p>
          <a:p>
            <a:pPr algn="ctr"/>
            <a:r>
              <a:rPr lang="en-US" sz="1800" dirty="0"/>
              <a:t>(%)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2600" y="3340100"/>
            <a:ext cx="141637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Nontarget</a:t>
            </a:r>
          </a:p>
          <a:p>
            <a:pPr algn="ctr"/>
            <a:r>
              <a:rPr lang="en-US" sz="1800" dirty="0"/>
              <a:t>Lesion</a:t>
            </a:r>
          </a:p>
          <a:p>
            <a:pPr algn="ctr"/>
            <a:r>
              <a:rPr lang="en-US" sz="1800" dirty="0"/>
              <a:t>Progression </a:t>
            </a:r>
          </a:p>
          <a:p>
            <a:pPr algn="ctr"/>
            <a:r>
              <a:rPr lang="en-US" sz="1800" dirty="0"/>
              <a:t>(yes/no)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2600" y="4927600"/>
            <a:ext cx="14423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New</a:t>
            </a:r>
          </a:p>
          <a:p>
            <a:pPr algn="ctr"/>
            <a:r>
              <a:rPr lang="en-US" sz="1800" dirty="0"/>
              <a:t>Lesion</a:t>
            </a:r>
          </a:p>
          <a:p>
            <a:pPr algn="ctr"/>
            <a:r>
              <a:rPr lang="en-US" sz="1800" dirty="0"/>
              <a:t>Appearance</a:t>
            </a:r>
          </a:p>
          <a:p>
            <a:pPr algn="ctr"/>
            <a:r>
              <a:rPr lang="en-US" sz="1800" dirty="0"/>
              <a:t>(yes/no)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55800" y="1574800"/>
            <a:ext cx="2245226" cy="5167531"/>
            <a:chOff x="1955800" y="1447800"/>
            <a:chExt cx="2245226" cy="5167531"/>
          </a:xfrm>
        </p:grpSpPr>
        <p:sp>
          <p:nvSpPr>
            <p:cNvPr id="7" name="TextBox 6"/>
            <p:cNvSpPr txBox="1"/>
            <p:nvPr/>
          </p:nvSpPr>
          <p:spPr>
            <a:xfrm>
              <a:off x="1955800" y="1473200"/>
              <a:ext cx="646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50%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76500" y="5969000"/>
              <a:ext cx="1724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0   3   6   9  12</a:t>
              </a:r>
            </a:p>
            <a:p>
              <a:pPr algn="ctr"/>
              <a:r>
                <a:rPr lang="en-US" sz="1800" dirty="0"/>
                <a:t>Time (months)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89866" y="1447800"/>
              <a:ext cx="1594765" cy="4610100"/>
              <a:chOff x="1943766" y="1917700"/>
              <a:chExt cx="1447134" cy="431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11720" t="11707" r="76203" b="8050"/>
              <a:stretch/>
            </p:blipFill>
            <p:spPr>
              <a:xfrm>
                <a:off x="1943766" y="1917700"/>
                <a:ext cx="1447134" cy="431800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2273300" y="3200400"/>
                <a:ext cx="685800" cy="190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955800" y="1866900"/>
              <a:ext cx="646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25%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84178" y="2298700"/>
              <a:ext cx="51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0%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33069" y="3086100"/>
              <a:ext cx="5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yes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8347" y="40767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no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069" y="4711700"/>
              <a:ext cx="5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yes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48347" y="57023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/>
                <a:t>no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54300" y="1181100"/>
            <a:ext cx="109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Patient 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972666" y="1181100"/>
            <a:ext cx="1589934" cy="5003800"/>
            <a:chOff x="3972666" y="1181100"/>
            <a:chExt cx="1589934" cy="5003800"/>
          </a:xfrm>
        </p:grpSpPr>
        <p:grpSp>
          <p:nvGrpSpPr>
            <p:cNvPr id="12" name="Group 11"/>
            <p:cNvGrpSpPr/>
            <p:nvPr/>
          </p:nvGrpSpPr>
          <p:grpSpPr>
            <a:xfrm>
              <a:off x="3972666" y="1447799"/>
              <a:ext cx="1589934" cy="4737101"/>
              <a:chOff x="3972666" y="1320799"/>
              <a:chExt cx="1589934" cy="4737101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3972666" y="1447800"/>
                <a:ext cx="1553512" cy="4610100"/>
                <a:chOff x="3289300" y="1917700"/>
                <a:chExt cx="1409700" cy="431800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341" t="11707" r="61894" b="8050"/>
                <a:stretch/>
              </p:blipFill>
              <p:spPr>
                <a:xfrm>
                  <a:off x="3289300" y="1917700"/>
                  <a:ext cx="1409700" cy="4318000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3606800" y="3200400"/>
                  <a:ext cx="685800" cy="190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/>
              <a:srcRect l="96057" t="11707" b="76135"/>
              <a:stretch/>
            </p:blipFill>
            <p:spPr>
              <a:xfrm>
                <a:off x="4851400" y="1320799"/>
                <a:ext cx="711200" cy="954049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4140200" y="1181100"/>
              <a:ext cx="1095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Patient 2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410200" y="1181100"/>
            <a:ext cx="1724526" cy="5561231"/>
            <a:chOff x="5410200" y="1181100"/>
            <a:chExt cx="1724526" cy="5561231"/>
          </a:xfrm>
        </p:grpSpPr>
        <p:sp>
          <p:nvSpPr>
            <p:cNvPr id="40" name="TextBox 39"/>
            <p:cNvSpPr txBox="1"/>
            <p:nvPr/>
          </p:nvSpPr>
          <p:spPr>
            <a:xfrm>
              <a:off x="5613400" y="1181100"/>
              <a:ext cx="1095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Patient 3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410200" y="1574800"/>
              <a:ext cx="1724526" cy="5167531"/>
              <a:chOff x="5410200" y="1447800"/>
              <a:chExt cx="1724526" cy="516753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428208" y="1447800"/>
                <a:ext cx="1665477" cy="4610100"/>
                <a:chOff x="4610100" y="1917700"/>
                <a:chExt cx="1511300" cy="4318000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5594" t="11707" r="31793" b="8050"/>
                <a:stretch/>
              </p:blipFill>
              <p:spPr>
                <a:xfrm>
                  <a:off x="4610100" y="1917700"/>
                  <a:ext cx="1511300" cy="4318000"/>
                </a:xfrm>
                <a:prstGeom prst="rect">
                  <a:avLst/>
                </a:prstGeom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4940300" y="3200400"/>
                  <a:ext cx="685800" cy="190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5410200" y="5969000"/>
                <a:ext cx="17245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0   3   6   9  12</a:t>
                </a:r>
              </a:p>
              <a:p>
                <a:pPr algn="ctr"/>
                <a:r>
                  <a:rPr lang="en-US" sz="1800" dirty="0"/>
                  <a:t>Time (months)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6911742" y="1181100"/>
            <a:ext cx="2079858" cy="5003800"/>
            <a:chOff x="6911742" y="1181100"/>
            <a:chExt cx="2079858" cy="5003800"/>
          </a:xfrm>
        </p:grpSpPr>
        <p:sp>
          <p:nvSpPr>
            <p:cNvPr id="41" name="TextBox 40"/>
            <p:cNvSpPr txBox="1"/>
            <p:nvPr/>
          </p:nvSpPr>
          <p:spPr>
            <a:xfrm>
              <a:off x="7150100" y="1181100"/>
              <a:ext cx="1095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Patient 4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911742" y="1447799"/>
              <a:ext cx="2079858" cy="4737101"/>
              <a:chOff x="6911742" y="1320799"/>
              <a:chExt cx="2079858" cy="47371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911742" y="1447800"/>
                <a:ext cx="1533758" cy="4610100"/>
                <a:chOff x="5956300" y="1917700"/>
                <a:chExt cx="1391775" cy="4318000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4634" t="11707" r="3750" b="8050"/>
                <a:stretch/>
              </p:blipFill>
              <p:spPr>
                <a:xfrm>
                  <a:off x="5956300" y="1917700"/>
                  <a:ext cx="1391775" cy="4318000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6350000" y="3200400"/>
                  <a:ext cx="685800" cy="190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/>
              <a:srcRect l="96057" t="11707" b="76135"/>
              <a:stretch/>
            </p:blipFill>
            <p:spPr>
              <a:xfrm>
                <a:off x="8280400" y="1320799"/>
                <a:ext cx="711200" cy="954049"/>
              </a:xfrm>
              <a:prstGeom prst="rect">
                <a:avLst/>
              </a:prstGeom>
            </p:spPr>
          </p:pic>
        </p:grp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12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dirty="0"/>
              <a:t>Results: </a:t>
            </a:r>
            <a:r>
              <a:rPr lang="en-US" dirty="0"/>
              <a:t>Model can be qualified using the primary endpoint (Progression Free Survival)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76" t="17404" r="2632" b="1429"/>
          <a:stretch/>
        </p:blipFill>
        <p:spPr>
          <a:xfrm>
            <a:off x="182140" y="1318673"/>
            <a:ext cx="8631660" cy="4612227"/>
          </a:xfrm>
          <a:prstGeom prst="rect">
            <a:avLst/>
          </a:prstGeom>
        </p:spPr>
      </p:pic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758825" y="6032500"/>
            <a:ext cx="4777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Stein et al., </a:t>
            </a:r>
            <a:r>
              <a:rPr lang="en-US" sz="1400" i="1" dirty="0"/>
              <a:t>J </a:t>
            </a:r>
            <a:r>
              <a:rPr lang="en-US" sz="1400" i="1" dirty="0" err="1"/>
              <a:t>Clin</a:t>
            </a:r>
            <a:r>
              <a:rPr lang="en-US" sz="1400" i="1" dirty="0"/>
              <a:t> </a:t>
            </a:r>
            <a:r>
              <a:rPr lang="en-US" sz="1400" i="1" dirty="0" err="1"/>
              <a:t>Oncol</a:t>
            </a:r>
            <a:r>
              <a:rPr lang="en-US" sz="1400" i="1" dirty="0"/>
              <a:t>, </a:t>
            </a:r>
            <a:r>
              <a:rPr lang="en-US" sz="1400" dirty="0"/>
              <a:t>Abs#4602, 2011 (ASCO Poster)</a:t>
            </a:r>
            <a:endParaRPr lang="en-US" sz="1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5582" t="25488" r="51424" b="61326"/>
          <a:stretch/>
        </p:blipFill>
        <p:spPr>
          <a:xfrm>
            <a:off x="1816961" y="1600200"/>
            <a:ext cx="2894739" cy="10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0028" t="25041" r="7539" b="60655"/>
          <a:stretch/>
        </p:blipFill>
        <p:spPr>
          <a:xfrm>
            <a:off x="6057900" y="1600200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111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dirty="0">
                <a:latin typeface="Arial" charset="0"/>
              </a:rPr>
              <a:t>Conclusions</a:t>
            </a:r>
            <a:r>
              <a:rPr lang="en-US" dirty="0">
                <a:latin typeface="Arial" charset="0"/>
              </a:rPr>
              <a:t>: 10 mg everolimus was superior to placebo, but 5- and 10-mg could not be differentiated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50" y="1460500"/>
            <a:ext cx="4210050" cy="4940300"/>
          </a:xfrm>
        </p:spPr>
        <p:txBody>
          <a:bodyPr/>
          <a:lstStyle/>
          <a:p>
            <a:r>
              <a:rPr lang="en-US" sz="2000" dirty="0"/>
              <a:t>For nontarget and new lesions, 5mg and 10mg could not be differentiated.</a:t>
            </a:r>
          </a:p>
          <a:p>
            <a:pPr lvl="1"/>
            <a:r>
              <a:rPr lang="en-US" dirty="0"/>
              <a:t>There may be a true lack of difference between the two doses in the nontarget and new lesions.</a:t>
            </a:r>
          </a:p>
          <a:p>
            <a:pPr lvl="1"/>
            <a:r>
              <a:rPr lang="en-US" dirty="0"/>
              <a:t>Poor resolution of categorical lesion data may make the dose-response relationship more difficult to detect.</a:t>
            </a:r>
          </a:p>
          <a:p>
            <a:r>
              <a:rPr lang="en-US" sz="2000" dirty="0"/>
              <a:t>Improved methodologies for characterizing nontarget and new lesions are warranted.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" y="1879600"/>
            <a:ext cx="1531188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Nontarget</a:t>
            </a:r>
          </a:p>
          <a:p>
            <a:pPr algn="ctr"/>
            <a:r>
              <a:rPr lang="en-US" sz="1800" dirty="0"/>
              <a:t>Lesion</a:t>
            </a:r>
          </a:p>
          <a:p>
            <a:pPr algn="ctr"/>
            <a:r>
              <a:rPr lang="en-US" sz="1800" dirty="0"/>
              <a:t>Probability of</a:t>
            </a:r>
          </a:p>
          <a:p>
            <a:pPr algn="ctr"/>
            <a:r>
              <a:rPr lang="en-US" sz="1800" dirty="0"/>
              <a:t>Progression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" y="4292600"/>
            <a:ext cx="1544012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New</a:t>
            </a:r>
          </a:p>
          <a:p>
            <a:pPr algn="ctr"/>
            <a:r>
              <a:rPr lang="en-US" sz="1800" dirty="0"/>
              <a:t>Lesion</a:t>
            </a:r>
          </a:p>
          <a:p>
            <a:pPr algn="ctr"/>
            <a:r>
              <a:rPr lang="en-US" sz="1800" dirty="0"/>
              <a:t>Probability of</a:t>
            </a:r>
          </a:p>
          <a:p>
            <a:pPr algn="ctr"/>
            <a:r>
              <a:rPr lang="en-US" sz="1800" dirty="0"/>
              <a:t>Appearance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614314" y="1193800"/>
            <a:ext cx="3310612" cy="5459631"/>
            <a:chOff x="1423814" y="1193800"/>
            <a:chExt cx="3310612" cy="5459631"/>
          </a:xfrm>
        </p:grpSpPr>
        <p:grpSp>
          <p:nvGrpSpPr>
            <p:cNvPr id="31" name="Group 30"/>
            <p:cNvGrpSpPr/>
            <p:nvPr/>
          </p:nvGrpSpPr>
          <p:grpSpPr>
            <a:xfrm>
              <a:off x="1423814" y="1193800"/>
              <a:ext cx="3310612" cy="5459631"/>
              <a:chOff x="1423814" y="1193800"/>
              <a:chExt cx="3310612" cy="545963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841500" y="1295400"/>
                <a:ext cx="2806700" cy="4749800"/>
                <a:chOff x="1270000" y="2182879"/>
                <a:chExt cx="2222500" cy="4154421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8712" t="10949" b="22264"/>
                <a:stretch/>
              </p:blipFill>
              <p:spPr>
                <a:xfrm>
                  <a:off x="1270000" y="4305300"/>
                  <a:ext cx="2222500" cy="2032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726" t="10947" r="49782" b="21430"/>
                <a:stretch/>
              </p:blipFill>
              <p:spPr>
                <a:xfrm>
                  <a:off x="1300170" y="2182879"/>
                  <a:ext cx="2179631" cy="2057400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1714500" y="6007100"/>
                <a:ext cx="3019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0        3        6        9       12</a:t>
                </a:r>
              </a:p>
              <a:p>
                <a:pPr algn="ctr"/>
                <a:r>
                  <a:rPr lang="en-US" sz="1800" dirty="0"/>
                  <a:t>Time (months)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423814" y="3683000"/>
                <a:ext cx="505555" cy="2553732"/>
                <a:chOff x="1423814" y="3683000"/>
                <a:chExt cx="505555" cy="2553732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1423814" y="36830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1.0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423814" y="41529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0.8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23814" y="45847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0.6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423814" y="50419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0.4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423814" y="54864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0.2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616325" y="5867400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423814" y="1193800"/>
                <a:ext cx="505555" cy="2553732"/>
                <a:chOff x="1423814" y="3683000"/>
                <a:chExt cx="505555" cy="2553732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1423814" y="36830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1.0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423814" y="41529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0.8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1423814" y="45847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0.6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423814" y="50419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0.4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23814" y="5486400"/>
                  <a:ext cx="505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0.2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616325" y="5867400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800" dirty="0"/>
                    <a:t>0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2806104" y="5321300"/>
              <a:ext cx="1429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79B24F"/>
                  </a:solidFill>
                </a:rPr>
                <a:t>Everolimus </a:t>
              </a:r>
            </a:p>
            <a:p>
              <a:pPr algn="ctr"/>
              <a:r>
                <a:rPr lang="en-US" sz="1800" b="1" dirty="0">
                  <a:solidFill>
                    <a:srgbClr val="79B24F"/>
                  </a:solidFill>
                </a:rPr>
                <a:t>10mg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6904" y="2794000"/>
              <a:ext cx="1429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79B24F"/>
                  </a:solidFill>
                </a:rPr>
                <a:t>Everolimus </a:t>
              </a:r>
            </a:p>
            <a:p>
              <a:pPr algn="ctr"/>
              <a:r>
                <a:rPr lang="en-US" sz="1800" b="1" dirty="0">
                  <a:solidFill>
                    <a:srgbClr val="79B24F"/>
                  </a:solidFill>
                </a:rPr>
                <a:t>10mg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5710" y="3721100"/>
              <a:ext cx="10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Placebo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85710" y="1295400"/>
              <a:ext cx="10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Placebo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9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PK to model (has been done in other indications)</a:t>
            </a:r>
          </a:p>
          <a:p>
            <a:r>
              <a:rPr lang="en-US" dirty="0"/>
              <a:t>Improve resolution of the tumor data</a:t>
            </a:r>
          </a:p>
          <a:p>
            <a:pPr lvl="1"/>
            <a:r>
              <a:rPr lang="en-US" dirty="0"/>
              <a:t>Model each individual lesion instead of the sum</a:t>
            </a:r>
          </a:p>
          <a:p>
            <a:pPr lvl="1"/>
            <a:r>
              <a:rPr lang="en-US" dirty="0"/>
              <a:t>Integrate information from multiple readers</a:t>
            </a:r>
          </a:p>
          <a:p>
            <a:pPr lvl="1"/>
            <a:r>
              <a:rPr lang="en-US" dirty="0"/>
              <a:t>Apply automated algorithms for assessing the size of all available lesions (not just target lesions).</a:t>
            </a:r>
          </a:p>
          <a:p>
            <a:r>
              <a:rPr lang="en-US" dirty="0"/>
              <a:t>Characterize therapeutic window using safety data.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b="1" dirty="0"/>
              <a:t>Background:</a:t>
            </a:r>
            <a:r>
              <a:rPr lang="en-US" dirty="0"/>
              <a:t> Solid tumors are imaged using 3d </a:t>
            </a:r>
            <a:r>
              <a:rPr lang="en-US" dirty="0" err="1"/>
              <a:t>Xray</a:t>
            </a:r>
            <a:r>
              <a:rPr lang="en-US" dirty="0"/>
              <a:t> images, i.e. computed tomography (CT)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4" descr="  Fig. 3A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52022"/>
            <a:ext cx="6310087" cy="470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9822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4363"/>
            <a:ext cx="9144000" cy="498475"/>
          </a:xfrm>
        </p:spPr>
        <p:txBody>
          <a:bodyPr/>
          <a:lstStyle/>
          <a:p>
            <a:r>
              <a:rPr lang="en-US" b="1" dirty="0"/>
              <a:t>Recap:</a:t>
            </a:r>
            <a:r>
              <a:rPr lang="en-US" dirty="0"/>
              <a:t> We have developed new methods for modeling tumor data for identifying the most efficacious dose.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 longitudinal target lesion data, we characterize the difference in efficacy between two doses, which was not possible using standard statistical tools.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Taking into account multivariate lesion assessment is essential for predicting overall survival.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have developed multivariate, longitudinal models to capture the full dose-efficacy dataset of all lesion types.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Next Steps: </a:t>
            </a:r>
            <a:r>
              <a:rPr lang="en-US" dirty="0"/>
              <a:t>incorporate PK and explore the use of richer tumor data to capture additional efficacy information for dose selection.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1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Acknowledgements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sz="half" idx="1"/>
          </p:nvPr>
        </p:nvSpPr>
        <p:spPr>
          <a:xfrm>
            <a:off x="527050" y="1231900"/>
            <a:ext cx="4160838" cy="4945063"/>
          </a:xfrm>
        </p:spPr>
        <p:txBody>
          <a:bodyPr/>
          <a:lstStyle/>
          <a:p>
            <a:r>
              <a:rPr lang="en-US" sz="2000" dirty="0">
                <a:latin typeface="Arial" charset="0"/>
              </a:rPr>
              <a:t>M&amp;S Oncology Cluster</a:t>
            </a:r>
          </a:p>
          <a:p>
            <a:pPr lvl="1"/>
            <a:r>
              <a:rPr lang="en-US" sz="1800" dirty="0">
                <a:latin typeface="Arial" charset="0"/>
              </a:rPr>
              <a:t>Gabriel </a:t>
            </a:r>
            <a:r>
              <a:rPr lang="en-US" sz="1800" dirty="0" err="1">
                <a:latin typeface="Arial" charset="0"/>
              </a:rPr>
              <a:t>Helmlinger</a:t>
            </a:r>
            <a:endParaRPr lang="en-US" sz="1800" dirty="0">
              <a:latin typeface="Arial" charset="0"/>
            </a:endParaRPr>
          </a:p>
          <a:p>
            <a:pPr lvl="1"/>
            <a:r>
              <a:rPr lang="en-US" sz="1800" dirty="0">
                <a:latin typeface="Arial" charset="0"/>
              </a:rPr>
              <a:t>Celine Sarr</a:t>
            </a:r>
          </a:p>
          <a:p>
            <a:pPr lvl="1"/>
            <a:r>
              <a:rPr lang="en-US" sz="1800" dirty="0">
                <a:latin typeface="Arial" charset="0"/>
              </a:rPr>
              <a:t>Jerry Nedelman</a:t>
            </a:r>
          </a:p>
          <a:p>
            <a:pPr lvl="1"/>
            <a:r>
              <a:rPr lang="en-US" sz="1800" dirty="0">
                <a:latin typeface="Arial" charset="0"/>
              </a:rPr>
              <a:t>Bill Sallas</a:t>
            </a:r>
          </a:p>
          <a:p>
            <a:pPr lvl="1"/>
            <a:r>
              <a:rPr lang="en-US" sz="1800" dirty="0" err="1">
                <a:latin typeface="Arial" charset="0"/>
              </a:rPr>
              <a:t>Wenping</a:t>
            </a:r>
            <a:r>
              <a:rPr lang="en-US" sz="1800" dirty="0">
                <a:latin typeface="Arial" charset="0"/>
              </a:rPr>
              <a:t> Wang</a:t>
            </a:r>
          </a:p>
          <a:p>
            <a:pPr lvl="1"/>
            <a:r>
              <a:rPr lang="en-US" sz="1800" dirty="0" err="1">
                <a:latin typeface="Arial" charset="0"/>
              </a:rPr>
              <a:t>Ovidiu</a:t>
            </a:r>
            <a:r>
              <a:rPr lang="en-US" sz="1800" dirty="0">
                <a:latin typeface="Arial" charset="0"/>
              </a:rPr>
              <a:t> Chiparus</a:t>
            </a:r>
          </a:p>
          <a:p>
            <a:pPr lvl="1"/>
            <a:r>
              <a:rPr lang="en-US" sz="1800" dirty="0">
                <a:latin typeface="Arial" charset="0"/>
              </a:rPr>
              <a:t>Alison Carter</a:t>
            </a:r>
          </a:p>
          <a:p>
            <a:pPr lvl="1"/>
            <a:r>
              <a:rPr lang="en-US" sz="1800" dirty="0" err="1">
                <a:latin typeface="Arial" charset="0"/>
              </a:rPr>
              <a:t>Varun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Goel</a:t>
            </a:r>
            <a:endParaRPr lang="en-US" sz="1800" dirty="0">
              <a:latin typeface="Arial" charset="0"/>
            </a:endParaRPr>
          </a:p>
          <a:p>
            <a:pPr lvl="1"/>
            <a:r>
              <a:rPr lang="en-US" sz="1800" dirty="0" err="1">
                <a:latin typeface="Arial" charset="0"/>
              </a:rPr>
              <a:t>Shu</a:t>
            </a:r>
            <a:r>
              <a:rPr lang="en-US" sz="1800" dirty="0">
                <a:latin typeface="Arial" charset="0"/>
              </a:rPr>
              <a:t> Yang</a:t>
            </a:r>
          </a:p>
          <a:p>
            <a:pPr lvl="1"/>
            <a:r>
              <a:rPr lang="en-US" sz="1800" dirty="0">
                <a:latin typeface="Arial" charset="0"/>
              </a:rPr>
              <a:t>Marina Savelieva</a:t>
            </a:r>
          </a:p>
          <a:p>
            <a:pPr lvl="1"/>
            <a:r>
              <a:rPr lang="en-US" sz="1800" dirty="0" err="1">
                <a:latin typeface="Arial" charset="0"/>
              </a:rPr>
              <a:t>Olesya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Melnichenko</a:t>
            </a:r>
            <a:endParaRPr lang="en-US" sz="1800" dirty="0">
              <a:latin typeface="Arial" charset="0"/>
            </a:endParaRPr>
          </a:p>
          <a:p>
            <a:pPr lvl="1"/>
            <a:r>
              <a:rPr lang="en-US" sz="1800" dirty="0">
                <a:latin typeface="Arial" charset="0"/>
              </a:rPr>
              <a:t>Kyle </a:t>
            </a:r>
            <a:r>
              <a:rPr lang="en-US" sz="1800" dirty="0" err="1">
                <a:latin typeface="Arial" charset="0"/>
              </a:rPr>
              <a:t>Lemoi</a:t>
            </a:r>
            <a:r>
              <a:rPr lang="en-US" sz="1800" dirty="0">
                <a:latin typeface="Arial" charset="0"/>
              </a:rPr>
              <a:t> (Intern)</a:t>
            </a:r>
          </a:p>
          <a:p>
            <a:pPr lvl="1"/>
            <a:r>
              <a:rPr lang="en-US" sz="1800" dirty="0">
                <a:latin typeface="Arial" charset="0"/>
              </a:rPr>
              <a:t>Daniel Lusk (Intern)</a:t>
            </a:r>
          </a:p>
        </p:txBody>
      </p:sp>
      <p:sp>
        <p:nvSpPr>
          <p:cNvPr id="64516" name="Content Placeholder 5"/>
          <p:cNvSpPr>
            <a:spLocks noGrp="1"/>
          </p:cNvSpPr>
          <p:nvPr>
            <p:ph sz="half" idx="2"/>
          </p:nvPr>
        </p:nvSpPr>
        <p:spPr>
          <a:xfrm>
            <a:off x="4840288" y="1244600"/>
            <a:ext cx="3998912" cy="4945063"/>
          </a:xfrm>
        </p:spPr>
        <p:txBody>
          <a:bodyPr/>
          <a:lstStyle/>
          <a:p>
            <a:r>
              <a:rPr lang="en-US" sz="2000" dirty="0">
                <a:latin typeface="Arial" charset="0"/>
              </a:rPr>
              <a:t>BDM (Statistics)</a:t>
            </a:r>
          </a:p>
          <a:p>
            <a:pPr lvl="1"/>
            <a:r>
              <a:rPr lang="en-US" sz="1800" dirty="0">
                <a:latin typeface="Arial" charset="0"/>
              </a:rPr>
              <a:t>Bill </a:t>
            </a:r>
            <a:r>
              <a:rPr lang="en-US" sz="1800" dirty="0" err="1">
                <a:latin typeface="Arial" charset="0"/>
              </a:rPr>
              <a:t>Mietlowski</a:t>
            </a:r>
            <a:endParaRPr lang="en-US" sz="1800" dirty="0">
              <a:latin typeface="Arial" charset="0"/>
            </a:endParaRPr>
          </a:p>
          <a:p>
            <a:pPr lvl="1"/>
            <a:r>
              <a:rPr lang="en-US" sz="1800" dirty="0">
                <a:latin typeface="Arial" charset="0"/>
              </a:rPr>
              <a:t>Norbert </a:t>
            </a:r>
            <a:r>
              <a:rPr lang="en-US" sz="1800" dirty="0" err="1">
                <a:latin typeface="Arial" charset="0"/>
              </a:rPr>
              <a:t>Hollaender</a:t>
            </a:r>
            <a:endParaRPr lang="en-US" sz="18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Clinical Team</a:t>
            </a:r>
          </a:p>
          <a:p>
            <a:pPr lvl="1"/>
            <a:r>
              <a:rPr lang="en-US" sz="1800" dirty="0">
                <a:latin typeface="Arial" charset="0"/>
              </a:rPr>
              <a:t>Dennis Kim</a:t>
            </a:r>
          </a:p>
          <a:p>
            <a:pPr lvl="1"/>
            <a:r>
              <a:rPr lang="en-US" sz="1800" dirty="0">
                <a:latin typeface="Arial" charset="0"/>
              </a:rPr>
              <a:t>Sandra </a:t>
            </a:r>
            <a:r>
              <a:rPr lang="en-US" sz="1800" dirty="0" err="1">
                <a:latin typeface="Arial" charset="0"/>
              </a:rPr>
              <a:t>Chica</a:t>
            </a:r>
            <a:endParaRPr lang="en-US" sz="18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MPI Workshop (NJIT)</a:t>
            </a:r>
          </a:p>
          <a:p>
            <a:pPr lvl="1"/>
            <a:r>
              <a:rPr lang="en-US" sz="1800" dirty="0">
                <a:latin typeface="Arial" charset="0"/>
              </a:rPr>
              <a:t>Linda Cummings</a:t>
            </a:r>
          </a:p>
          <a:p>
            <a:pPr lvl="1"/>
            <a:r>
              <a:rPr lang="en-US" sz="1800" dirty="0">
                <a:latin typeface="Arial" charset="0"/>
              </a:rPr>
              <a:t>Richard Moore</a:t>
            </a:r>
          </a:p>
          <a:p>
            <a:pPr lvl="1"/>
            <a:r>
              <a:rPr lang="en-US" sz="1800" dirty="0">
                <a:latin typeface="Arial" charset="0"/>
              </a:rPr>
              <a:t>Tom </a:t>
            </a:r>
            <a:r>
              <a:rPr lang="en-US" sz="1800" dirty="0" err="1">
                <a:latin typeface="Arial" charset="0"/>
              </a:rPr>
              <a:t>Witelski</a:t>
            </a:r>
            <a:r>
              <a:rPr lang="en-US" sz="1800" dirty="0">
                <a:latin typeface="Arial" charset="0"/>
              </a:rPr>
              <a:t> + team</a:t>
            </a:r>
          </a:p>
        </p:txBody>
      </p:sp>
      <p:sp>
        <p:nvSpPr>
          <p:cNvPr id="64517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D9BE098-5146-1E46-AB2C-CB3418776936}" type="slidenum">
              <a:rPr lang="en-US" sz="900">
                <a:solidFill>
                  <a:srgbClr val="7F7F7F"/>
                </a:solidFill>
              </a:rPr>
              <a:pPr eaLnBrk="1" hangingPunct="1"/>
              <a:t>31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64518" name="Footer Placeholder 9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  <p:extLst>
      <p:ext uri="{BB962C8B-B14F-4D97-AF65-F5344CB8AC3E}">
        <p14:creationId xmlns:p14="http://schemas.microsoft.com/office/powerpoint/2010/main" val="17934541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6778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backups</a:t>
            </a:r>
          </a:p>
        </p:txBody>
      </p:sp>
      <p:sp>
        <p:nvSpPr>
          <p:cNvPr id="5734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2E78408-919F-6349-A500-6F75A93F3C30}" type="slidenum">
              <a:rPr lang="en-US" sz="900">
                <a:solidFill>
                  <a:srgbClr val="7F7F7F"/>
                </a:solidFill>
              </a:rPr>
              <a:pPr eaLnBrk="1" hangingPunct="1"/>
              <a:t>32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7347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539750" y="198229"/>
            <a:ext cx="8289925" cy="914609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Everolimus showed similar effect on target lesions among patients with and without dose reductions.</a:t>
            </a:r>
          </a:p>
        </p:txBody>
      </p:sp>
      <p:sp>
        <p:nvSpPr>
          <p:cNvPr id="58370" name="Content Placeholder 4"/>
          <p:cNvSpPr>
            <a:spLocks noGrp="1"/>
          </p:cNvSpPr>
          <p:nvPr>
            <p:ph idx="1"/>
          </p:nvPr>
        </p:nvSpPr>
        <p:spPr>
          <a:xfrm>
            <a:off x="527050" y="1346200"/>
            <a:ext cx="3935413" cy="4718050"/>
          </a:xfrm>
        </p:spPr>
        <p:txBody>
          <a:bodyPr/>
          <a:lstStyle/>
          <a:p>
            <a:r>
              <a:rPr lang="en-US" sz="1800">
                <a:latin typeface="Arial" charset="0"/>
              </a:rPr>
              <a:t>Because there was not a randomized 5mg arm, the patients who are dose-reduced to 5mg represent a biased sample of patients who experience an adverse vent.</a:t>
            </a:r>
          </a:p>
          <a:p>
            <a:r>
              <a:rPr lang="en-US" sz="1800">
                <a:latin typeface="Arial" charset="0"/>
              </a:rPr>
              <a:t>We compare the 10mg drug effect for patients with and without dose-reductions to see if tumor shrinkage is different across the different subgroups.</a:t>
            </a:r>
          </a:p>
          <a:p>
            <a:r>
              <a:rPr lang="en-US" sz="1800">
                <a:latin typeface="Arial" charset="0"/>
              </a:rPr>
              <a:t>The right hand plot demonstrates that the effect of 10mg on tumor size is similar for both subgroups of patients, irrespective of whether the patient had an adverse effect. </a:t>
            </a: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1862138"/>
            <a:ext cx="4681537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181600" y="5148263"/>
            <a:ext cx="35512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1"/>
              <a:t>Drug Effect in patients without (left) and with (right) dose interruptions is similar for both groups.</a:t>
            </a:r>
          </a:p>
        </p:txBody>
      </p:sp>
      <p:sp>
        <p:nvSpPr>
          <p:cNvPr id="5837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5E40CB-8E12-E245-B7E6-06968C105073}" type="slidenum">
              <a:rPr lang="en-US" sz="900">
                <a:solidFill>
                  <a:srgbClr val="7F7F7F"/>
                </a:solidFill>
              </a:rPr>
              <a:pPr eaLnBrk="1" hangingPunct="1"/>
              <a:t>33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58374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65125" y="614363"/>
            <a:ext cx="8464550" cy="498475"/>
          </a:xfrm>
        </p:spPr>
        <p:txBody>
          <a:bodyPr/>
          <a:lstStyle/>
          <a:p>
            <a:r>
              <a:rPr lang="en-US" b="1">
                <a:latin typeface="Arial" charset="0"/>
              </a:rPr>
              <a:t>Background: </a:t>
            </a:r>
            <a:r>
              <a:rPr lang="en-US">
                <a:latin typeface="Arial" charset="0"/>
              </a:rPr>
              <a:t>RECIST</a:t>
            </a:r>
            <a:r>
              <a:rPr lang="en-US" baseline="30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 lesion types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63525" y="1277938"/>
            <a:ext cx="5500688" cy="1743075"/>
          </a:xfrm>
        </p:spPr>
        <p:txBody>
          <a:bodyPr/>
          <a:lstStyle/>
          <a:p>
            <a:r>
              <a:rPr lang="en-US" sz="2000">
                <a:latin typeface="Arial" charset="0"/>
              </a:rPr>
              <a:t>Target Lesions</a:t>
            </a:r>
          </a:p>
          <a:p>
            <a:pPr lvl="1"/>
            <a:r>
              <a:rPr lang="en-US" sz="1800">
                <a:latin typeface="Arial" charset="0"/>
              </a:rPr>
              <a:t>1-2 </a:t>
            </a:r>
            <a:r>
              <a:rPr lang="ja-JP" altLang="en-US" sz="1800">
                <a:latin typeface="Arial" charset="0"/>
              </a:rPr>
              <a:t>“</a:t>
            </a:r>
            <a:r>
              <a:rPr lang="en-US" sz="1800">
                <a:latin typeface="Arial" charset="0"/>
              </a:rPr>
              <a:t>representative</a:t>
            </a:r>
            <a:r>
              <a:rPr lang="ja-JP" altLang="en-US" sz="1800">
                <a:latin typeface="Arial" charset="0"/>
              </a:rPr>
              <a:t>”</a:t>
            </a:r>
            <a:r>
              <a:rPr lang="en-US" sz="1800">
                <a:latin typeface="Arial" charset="0"/>
              </a:rPr>
              <a:t> lesions per organ</a:t>
            </a:r>
          </a:p>
          <a:p>
            <a:pPr lvl="1"/>
            <a:r>
              <a:rPr lang="en-US" sz="1800">
                <a:latin typeface="Arial" charset="0"/>
              </a:rPr>
              <a:t>Lesions must be measurable</a:t>
            </a:r>
          </a:p>
          <a:p>
            <a:pPr lvl="1"/>
            <a:r>
              <a:rPr lang="en-US" sz="1800">
                <a:latin typeface="Arial" charset="0"/>
              </a:rPr>
              <a:t>Longest diameter recorded and summed (SLD</a:t>
            </a:r>
            <a:r>
              <a:rPr lang="en-US" sz="1800" baseline="30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gray">
          <a:xfrm>
            <a:off x="312738" y="2886075"/>
            <a:ext cx="478472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98463" indent="-16351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Nontarget Lesions</a:t>
            </a:r>
          </a:p>
          <a:p>
            <a:pPr lvl="1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  <a:ea typeface="ＭＳ Ｐゴシック" charset="0"/>
              </a:rPr>
              <a:t>When &gt;1-2 lesions exist per organ</a:t>
            </a:r>
          </a:p>
          <a:p>
            <a:pPr lvl="1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ja-JP" altLang="en-US" sz="1800" dirty="0">
                <a:solidFill>
                  <a:srgbClr val="000000"/>
                </a:solidFill>
                <a:ea typeface="ＭＳ Ｐゴシック" charset="0"/>
              </a:rPr>
              <a:t>“</a:t>
            </a:r>
            <a:r>
              <a:rPr lang="en-US" sz="1800" dirty="0" err="1">
                <a:solidFill>
                  <a:srgbClr val="000000"/>
                </a:solidFill>
                <a:ea typeface="ＭＳ Ｐゴシック" charset="0"/>
              </a:rPr>
              <a:t>Unmeasurable</a:t>
            </a:r>
            <a:r>
              <a:rPr lang="ja-JP" altLang="en-US" sz="1800" dirty="0">
                <a:solidFill>
                  <a:srgbClr val="000000"/>
                </a:solidFill>
                <a:ea typeface="ＭＳ Ｐゴシック" charset="0"/>
              </a:rPr>
              <a:t>”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</a:rPr>
              <a:t> lesions</a:t>
            </a:r>
          </a:p>
          <a:p>
            <a:pPr lvl="1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  <a:ea typeface="ＭＳ Ｐゴシック" charset="0"/>
              </a:rPr>
              <a:t>Categorical response recorded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gray">
          <a:xfrm>
            <a:off x="323850" y="4500563"/>
            <a:ext cx="4935538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98463" indent="-16351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5000"/>
              </a:lnSpc>
              <a:spcBef>
                <a:spcPct val="750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sz="2000">
                <a:solidFill>
                  <a:srgbClr val="000000"/>
                </a:solidFill>
              </a:rPr>
              <a:t>New Lesions</a:t>
            </a:r>
          </a:p>
          <a:p>
            <a:pPr lvl="1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>
                <a:solidFill>
                  <a:srgbClr val="000000"/>
                </a:solidFill>
                <a:ea typeface="ＭＳ Ｐゴシック" charset="0"/>
              </a:rPr>
              <a:t>Detectable only after the start of therapy</a:t>
            </a:r>
          </a:p>
          <a:p>
            <a:pPr lvl="1">
              <a:lnSpc>
                <a:spcPct val="95000"/>
              </a:lnSpc>
              <a:spcBef>
                <a:spcPct val="40000"/>
              </a:spcBef>
              <a:buClr>
                <a:srgbClr val="917B69"/>
              </a:buClr>
              <a:buFont typeface="Arial" charset="0"/>
              <a:buChar char="•"/>
            </a:pPr>
            <a:r>
              <a:rPr lang="en-US" sz="1800">
                <a:solidFill>
                  <a:srgbClr val="000000"/>
                </a:solidFill>
                <a:ea typeface="ＭＳ Ｐゴシック" charset="0"/>
              </a:rPr>
              <a:t>Binary response (yes/no) recorded</a:t>
            </a:r>
          </a:p>
        </p:txBody>
      </p:sp>
      <p:sp>
        <p:nvSpPr>
          <p:cNvPr id="22534" name="TextBox 16"/>
          <p:cNvSpPr txBox="1">
            <a:spLocks noChangeArrowheads="1"/>
          </p:cNvSpPr>
          <p:nvPr/>
        </p:nvSpPr>
        <p:spPr bwMode="auto">
          <a:xfrm>
            <a:off x="338138" y="5983288"/>
            <a:ext cx="48752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1. RECIST 	= Response Evaluation Criteria In Solid Tumors</a:t>
            </a:r>
          </a:p>
          <a:p>
            <a:pPr eaLnBrk="1" hangingPunct="1"/>
            <a:r>
              <a:rPr lang="en-US" sz="1400"/>
              <a:t>2. Sum of the Longest Diameters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0850" y="5892800"/>
            <a:ext cx="4762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949950" y="1247776"/>
            <a:ext cx="2871788" cy="2344744"/>
            <a:chOff x="5949950" y="1247946"/>
            <a:chExt cx="2871299" cy="2344896"/>
          </a:xfrm>
        </p:grpSpPr>
        <p:grpSp>
          <p:nvGrpSpPr>
            <p:cNvPr id="22554" name="Group 1"/>
            <p:cNvGrpSpPr>
              <a:grpSpLocks/>
            </p:cNvGrpSpPr>
            <p:nvPr/>
          </p:nvGrpSpPr>
          <p:grpSpPr bwMode="auto">
            <a:xfrm>
              <a:off x="6006395" y="1247946"/>
              <a:ext cx="2754313" cy="2069567"/>
              <a:chOff x="5949948" y="1575328"/>
              <a:chExt cx="2754312" cy="2069572"/>
            </a:xfrm>
          </p:grpSpPr>
          <p:pic>
            <p:nvPicPr>
              <p:cNvPr id="22556" name="Picture 4" descr="  Fig. 3A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48" y="1590675"/>
                <a:ext cx="2754312" cy="2054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57" name="TextBox 6"/>
              <p:cNvSpPr txBox="1">
                <a:spLocks noChangeArrowheads="1"/>
              </p:cNvSpPr>
              <p:nvPr/>
            </p:nvSpPr>
            <p:spPr bwMode="auto">
              <a:xfrm>
                <a:off x="6479646" y="1575328"/>
                <a:ext cx="1847172" cy="4001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000" b="1">
                    <a:solidFill>
                      <a:srgbClr val="FF0000"/>
                    </a:solidFill>
                  </a:rPr>
                  <a:t>Target Lesion</a:t>
                </a:r>
              </a:p>
            </p:txBody>
          </p:sp>
          <p:cxnSp>
            <p:nvCxnSpPr>
              <p:cNvPr id="22558" name="Straight Arrow Connector 12"/>
              <p:cNvCxnSpPr>
                <a:cxnSpLocks noChangeShapeType="1"/>
                <a:stCxn id="22557" idx="2"/>
              </p:cNvCxnSpPr>
              <p:nvPr/>
            </p:nvCxnSpPr>
            <p:spPr bwMode="auto">
              <a:xfrm flipH="1">
                <a:off x="6564314" y="1975439"/>
                <a:ext cx="838920" cy="1131299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2555" name="TextBox 4"/>
            <p:cNvSpPr txBox="1">
              <a:spLocks noChangeArrowheads="1"/>
            </p:cNvSpPr>
            <p:nvPr/>
          </p:nvSpPr>
          <p:spPr bwMode="auto">
            <a:xfrm>
              <a:off x="5949950" y="3285065"/>
              <a:ext cx="28712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/>
                <a:t>Ovarian cancer metastasis in liver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964238" y="3752850"/>
            <a:ext cx="2852737" cy="2617788"/>
            <a:chOff x="5964815" y="3775479"/>
            <a:chExt cx="2851806" cy="2618065"/>
          </a:xfrm>
        </p:grpSpPr>
        <p:pic>
          <p:nvPicPr>
            <p:cNvPr id="2254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94" y="3775479"/>
              <a:ext cx="2754313" cy="2339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2541" name="TextBox 9"/>
            <p:cNvSpPr txBox="1">
              <a:spLocks noChangeArrowheads="1"/>
            </p:cNvSpPr>
            <p:nvPr/>
          </p:nvSpPr>
          <p:spPr bwMode="auto">
            <a:xfrm>
              <a:off x="6175377" y="3809290"/>
              <a:ext cx="2436886" cy="4001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 b="1">
                  <a:solidFill>
                    <a:srgbClr val="FF0000"/>
                  </a:solidFill>
                </a:rPr>
                <a:t>Nontarget Lesions</a:t>
              </a:r>
            </a:p>
          </p:txBody>
        </p:sp>
        <p:cxnSp>
          <p:nvCxnSpPr>
            <p:cNvPr id="22542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919611" y="4375026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543" name="TextBox 21"/>
            <p:cNvSpPr txBox="1">
              <a:spLocks noChangeArrowheads="1"/>
            </p:cNvSpPr>
            <p:nvPr/>
          </p:nvSpPr>
          <p:spPr bwMode="auto">
            <a:xfrm>
              <a:off x="5964815" y="6085767"/>
              <a:ext cx="28518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/>
                <a:t>Rectal cancer metastases in liver.</a:t>
              </a:r>
            </a:p>
          </p:txBody>
        </p:sp>
        <p:cxnSp>
          <p:nvCxnSpPr>
            <p:cNvPr id="22544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947901" y="5045542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45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800531" y="4839130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46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620759" y="4799925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47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581620" y="4500206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48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422855" y="4839130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49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297934" y="5051825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50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297933" y="4732782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51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324890" y="4359934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52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382600" y="5282979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53" name="Straight Arrow Connector 8"/>
            <p:cNvCxnSpPr>
              <a:cxnSpLocks noChangeShapeType="1"/>
            </p:cNvCxnSpPr>
            <p:nvPr/>
          </p:nvCxnSpPr>
          <p:spPr bwMode="auto">
            <a:xfrm flipH="1">
              <a:off x="6828821" y="4133319"/>
              <a:ext cx="238159" cy="21269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538" name="Slide Number Placeholder 1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5CC7E66-4A44-5A43-A852-C119D379E53F}" type="slidenum">
              <a:rPr lang="en-US" sz="900">
                <a:solidFill>
                  <a:srgbClr val="7F7F7F"/>
                </a:solidFill>
              </a:rPr>
              <a:pPr eaLnBrk="1" hangingPunct="1"/>
              <a:t>4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22539" name="Footer Placeholder 18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  <p:extLst>
      <p:ext uri="{BB962C8B-B14F-4D97-AF65-F5344CB8AC3E}">
        <p14:creationId xmlns:p14="http://schemas.microsoft.com/office/powerpoint/2010/main" val="1696822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" name="Rectangle 11303"/>
          <p:cNvSpPr/>
          <p:nvPr/>
        </p:nvSpPr>
        <p:spPr>
          <a:xfrm>
            <a:off x="7172325" y="6319838"/>
            <a:ext cx="1589088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pPr eaLnBrk="1" hangingPunct="1"/>
            <a:r>
              <a:rPr lang="en-US" b="1" dirty="0">
                <a:latin typeface="Arial" charset="0"/>
              </a:rPr>
              <a:t>Background: </a:t>
            </a:r>
            <a:r>
              <a:rPr lang="en-US" dirty="0">
                <a:latin typeface="Arial" charset="0"/>
              </a:rPr>
              <a:t>Patient response is summarized by single value measurements; some information is lost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1" name="TextBox 9"/>
          <p:cNvSpPr txBox="1">
            <a:spLocks noChangeArrowheads="1"/>
          </p:cNvSpPr>
          <p:nvPr/>
        </p:nvSpPr>
        <p:spPr bwMode="auto">
          <a:xfrm>
            <a:off x="460375" y="5973763"/>
            <a:ext cx="80200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1. RECIST 	= Response Evaluation Criteria In Solid Tumors	SD = Stable Disease</a:t>
            </a:r>
          </a:p>
          <a:p>
            <a:pPr eaLnBrk="1" hangingPunct="1"/>
            <a:r>
              <a:rPr lang="en-US" sz="1400" dirty="0"/>
              <a:t>2. SLD = Sum of Longest Diameters of target lesions		PR = Partial Response</a:t>
            </a:r>
          </a:p>
          <a:p>
            <a:pPr eaLnBrk="1" hangingPunct="1"/>
            <a:r>
              <a:rPr lang="en-US" sz="1400" dirty="0"/>
              <a:t>						PD = Progressive Disease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9875" y="1373188"/>
          <a:ext cx="5145089" cy="3713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94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RECIST</a:t>
                      </a:r>
                      <a:r>
                        <a:rPr lang="en-US" sz="1800" b="1" baseline="30000" dirty="0"/>
                        <a:t>1</a:t>
                      </a:r>
                      <a:r>
                        <a:rPr lang="en-US" sz="1800" b="1" dirty="0"/>
                        <a:t> data with dosing history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42">
                <a:tc>
                  <a:txBody>
                    <a:bodyPr/>
                    <a:lstStyle/>
                    <a:p>
                      <a:r>
                        <a:rPr lang="en-US" sz="1800" dirty="0"/>
                        <a:t>Time (months)  </a:t>
                      </a:r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    </a:t>
                      </a:r>
                      <a:r>
                        <a:rPr lang="en-US" sz="1800" baseline="0" dirty="0"/>
                        <a:t>   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81">
                <a:tc>
                  <a:txBody>
                    <a:bodyPr/>
                    <a:lstStyle/>
                    <a:p>
                      <a:r>
                        <a:rPr lang="en-US" sz="1800" dirty="0"/>
                        <a:t>Dose (mg)</a:t>
                      </a:r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076"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  <a:r>
                        <a:rPr lang="en-US" sz="1800" baseline="0" dirty="0"/>
                        <a:t> Lesion SLD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 (cm)</a:t>
                      </a:r>
                      <a:endParaRPr lang="en-US" sz="1800" dirty="0"/>
                    </a:p>
                  </a:txBody>
                  <a:tcPr marL="91444" marR="91444" marT="45717" marB="457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7" marB="45717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Nontarget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SD</a:t>
                      </a:r>
                    </a:p>
                  </a:txBody>
                  <a:tcPr marL="91444" marR="91444" marT="45717" marB="4571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45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New Lesion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</a:p>
                  </a:txBody>
                  <a:tcPr marL="91444" marR="91444" marT="45717" marB="457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38">
                <a:tc gridSpan="2">
                  <a:txBody>
                    <a:bodyPr/>
                    <a:lstStyle/>
                    <a:p>
                      <a:r>
                        <a:rPr lang="en-US" sz="1800" dirty="0"/>
                        <a:t>Response</a:t>
                      </a:r>
                    </a:p>
                  </a:txBody>
                  <a:tcPr marL="91444" marR="91444" marT="45717" marB="4571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4" marR="91444"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</a:t>
                      </a:r>
                    </a:p>
                  </a:txBody>
                  <a:tcPr marL="91444" marR="91444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PD</a:t>
                      </a:r>
                    </a:p>
                  </a:txBody>
                  <a:tcPr marL="91444" marR="91444" marT="45717" marB="457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831" name="TextBox 3"/>
          <p:cNvSpPr txBox="1">
            <a:spLocks noChangeArrowheads="1"/>
          </p:cNvSpPr>
          <p:nvPr/>
        </p:nvSpPr>
        <p:spPr bwMode="auto">
          <a:xfrm>
            <a:off x="2335213" y="2251075"/>
            <a:ext cx="6810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10 mg</a:t>
            </a:r>
          </a:p>
          <a:p>
            <a:pPr algn="r" eaLnBrk="1" hangingPunct="1"/>
            <a:r>
              <a:rPr lang="en-US" sz="1400"/>
              <a:t>5 mg</a:t>
            </a:r>
          </a:p>
          <a:p>
            <a:pPr algn="r" eaLnBrk="1" hangingPunct="1"/>
            <a:r>
              <a:rPr lang="en-US" sz="1400"/>
              <a:t>0 mg</a:t>
            </a:r>
          </a:p>
        </p:txBody>
      </p:sp>
      <p:sp>
        <p:nvSpPr>
          <p:cNvPr id="32832" name="TextBox 20"/>
          <p:cNvSpPr txBox="1">
            <a:spLocks noChangeArrowheads="1"/>
          </p:cNvSpPr>
          <p:nvPr/>
        </p:nvSpPr>
        <p:spPr bwMode="auto">
          <a:xfrm>
            <a:off x="2411413" y="3087688"/>
            <a:ext cx="5730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/>
              <a:t>6 cm</a:t>
            </a:r>
          </a:p>
          <a:p>
            <a:pPr algn="r" eaLnBrk="1" hangingPunct="1"/>
            <a:r>
              <a:rPr lang="en-US" sz="1400"/>
              <a:t>4 cm</a:t>
            </a:r>
          </a:p>
          <a:p>
            <a:pPr algn="r" eaLnBrk="1" hangingPunct="1"/>
            <a:r>
              <a:rPr lang="en-US" sz="1400"/>
              <a:t>2 cm</a:t>
            </a:r>
          </a:p>
        </p:txBody>
      </p:sp>
      <p:sp>
        <p:nvSpPr>
          <p:cNvPr id="32865" name="AutoShape 85"/>
          <p:cNvSpPr>
            <a:spLocks noChangeAspect="1" noChangeArrowheads="1" noTextEdit="1"/>
          </p:cNvSpPr>
          <p:nvPr/>
        </p:nvSpPr>
        <p:spPr bwMode="auto">
          <a:xfrm>
            <a:off x="2940050" y="2238375"/>
            <a:ext cx="2265364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Freeform 97"/>
          <p:cNvSpPr>
            <a:spLocks/>
          </p:cNvSpPr>
          <p:nvPr/>
        </p:nvSpPr>
        <p:spPr bwMode="auto">
          <a:xfrm>
            <a:off x="2993929" y="2379567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867" name="Freeform 98"/>
          <p:cNvSpPr>
            <a:spLocks/>
          </p:cNvSpPr>
          <p:nvPr/>
        </p:nvSpPr>
        <p:spPr bwMode="auto">
          <a:xfrm>
            <a:off x="2982912" y="2368550"/>
            <a:ext cx="2182814" cy="457200"/>
          </a:xfrm>
          <a:custGeom>
            <a:avLst/>
            <a:gdLst>
              <a:gd name="T0" fmla="*/ 0 w 1375"/>
              <a:gd name="T1" fmla="*/ 0 h 288"/>
              <a:gd name="T2" fmla="*/ 2147483647 w 1375"/>
              <a:gd name="T3" fmla="*/ 0 h 288"/>
              <a:gd name="T4" fmla="*/ 2147483647 w 1375"/>
              <a:gd name="T5" fmla="*/ 2147483647 h 288"/>
              <a:gd name="T6" fmla="*/ 2147483647 w 1375"/>
              <a:gd name="T7" fmla="*/ 2147483647 h 288"/>
              <a:gd name="T8" fmla="*/ 2147483647 w 1375"/>
              <a:gd name="T9" fmla="*/ 2147483647 h 288"/>
              <a:gd name="T10" fmla="*/ 2147483647 w 1375"/>
              <a:gd name="T11" fmla="*/ 2147483647 h 288"/>
              <a:gd name="T12" fmla="*/ 2147483647 w 1375"/>
              <a:gd name="T13" fmla="*/ 2147483647 h 288"/>
              <a:gd name="T14" fmla="*/ 2147483647 w 1375"/>
              <a:gd name="T15" fmla="*/ 2147483647 h 288"/>
              <a:gd name="T16" fmla="*/ 2147483647 w 1375"/>
              <a:gd name="T17" fmla="*/ 2147483647 h 288"/>
              <a:gd name="T18" fmla="*/ 0 w 1375"/>
              <a:gd name="T19" fmla="*/ 2147483647 h 288"/>
              <a:gd name="T20" fmla="*/ 0 w 1375"/>
              <a:gd name="T21" fmla="*/ 0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5" h="288">
                <a:moveTo>
                  <a:pt x="0" y="0"/>
                </a:moveTo>
                <a:lnTo>
                  <a:pt x="620" y="0"/>
                </a:lnTo>
                <a:lnTo>
                  <a:pt x="625" y="288"/>
                </a:lnTo>
                <a:lnTo>
                  <a:pt x="690" y="288"/>
                </a:lnTo>
                <a:lnTo>
                  <a:pt x="695" y="144"/>
                </a:lnTo>
                <a:lnTo>
                  <a:pt x="925" y="144"/>
                </a:lnTo>
                <a:lnTo>
                  <a:pt x="930" y="288"/>
                </a:lnTo>
                <a:lnTo>
                  <a:pt x="1375" y="288"/>
                </a:lnTo>
                <a:lnTo>
                  <a:pt x="0" y="288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8" name="Rectangle 111"/>
          <p:cNvSpPr>
            <a:spLocks noChangeArrowheads="1"/>
          </p:cNvSpPr>
          <p:nvPr/>
        </p:nvSpPr>
        <p:spPr bwMode="auto">
          <a:xfrm>
            <a:off x="5429251" y="2292350"/>
            <a:ext cx="39687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Helvetica" charset="0"/>
              </a:rPr>
              <a:t> </a:t>
            </a:r>
            <a:endParaRPr lang="en-US"/>
          </a:p>
        </p:txBody>
      </p:sp>
      <p:grpSp>
        <p:nvGrpSpPr>
          <p:cNvPr id="32834" name="Group 2"/>
          <p:cNvGrpSpPr>
            <a:grpSpLocks/>
          </p:cNvGrpSpPr>
          <p:nvPr/>
        </p:nvGrpSpPr>
        <p:grpSpPr bwMode="auto">
          <a:xfrm>
            <a:off x="2957513" y="3190875"/>
            <a:ext cx="2262187" cy="592138"/>
            <a:chOff x="2935288" y="3190875"/>
            <a:chExt cx="2262187" cy="592138"/>
          </a:xfrm>
        </p:grpSpPr>
        <p:sp>
          <p:nvSpPr>
            <p:cNvPr id="32859" name="Freeform 99"/>
            <p:cNvSpPr>
              <a:spLocks/>
            </p:cNvSpPr>
            <p:nvPr/>
          </p:nvSpPr>
          <p:spPr bwMode="auto">
            <a:xfrm>
              <a:off x="2960688" y="3217863"/>
              <a:ext cx="2222500" cy="527050"/>
            </a:xfrm>
            <a:custGeom>
              <a:avLst/>
              <a:gdLst>
                <a:gd name="T0" fmla="*/ 0 w 1400"/>
                <a:gd name="T1" fmla="*/ 0 h 332"/>
                <a:gd name="T2" fmla="*/ 2147483647 w 1400"/>
                <a:gd name="T3" fmla="*/ 2147483647 h 332"/>
                <a:gd name="T4" fmla="*/ 2147483647 w 1400"/>
                <a:gd name="T5" fmla="*/ 2147483647 h 332"/>
                <a:gd name="T6" fmla="*/ 2147483647 w 1400"/>
                <a:gd name="T7" fmla="*/ 2147483647 h 332"/>
                <a:gd name="T8" fmla="*/ 2147483647 w 1400"/>
                <a:gd name="T9" fmla="*/ 2147483647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0" h="332">
                  <a:moveTo>
                    <a:pt x="0" y="0"/>
                  </a:moveTo>
                  <a:lnTo>
                    <a:pt x="290" y="279"/>
                  </a:lnTo>
                  <a:lnTo>
                    <a:pt x="650" y="294"/>
                  </a:lnTo>
                  <a:lnTo>
                    <a:pt x="928" y="332"/>
                  </a:lnTo>
                  <a:lnTo>
                    <a:pt x="1400" y="202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Oval 11296"/>
            <p:cNvSpPr/>
            <p:nvPr/>
          </p:nvSpPr>
          <p:spPr>
            <a:xfrm>
              <a:off x="2935288" y="31908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389313" y="36099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959225" y="364966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397375" y="3706813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121275" y="3495675"/>
              <a:ext cx="76200" cy="777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11300" name="Table 11299"/>
          <p:cNvGraphicFramePr>
            <a:graphicFrameLocks noGrp="1"/>
          </p:cNvGraphicFramePr>
          <p:nvPr/>
        </p:nvGraphicFramePr>
        <p:xfrm>
          <a:off x="6291263" y="2200275"/>
          <a:ext cx="2709862" cy="256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7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Single value measurements:</a:t>
                      </a:r>
                    </a:p>
                  </a:txBody>
                  <a:tcPr marL="91430" marR="91430" marT="45721" marB="45721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60"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  <a:r>
                        <a:rPr lang="en-US" sz="1800" baseline="0" dirty="0"/>
                        <a:t> to Progression</a:t>
                      </a:r>
                      <a:endParaRPr lang="en-US" sz="1800" dirty="0"/>
                    </a:p>
                  </a:txBody>
                  <a:tcPr marL="91430" marR="91430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 mo.</a:t>
                      </a:r>
                    </a:p>
                  </a:txBody>
                  <a:tcPr marL="91430" marR="91430" marT="45721" marB="457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60">
                <a:tc>
                  <a:txBody>
                    <a:bodyPr/>
                    <a:lstStyle/>
                    <a:p>
                      <a:r>
                        <a:rPr lang="en-US" sz="1800" dirty="0"/>
                        <a:t>Best Overall Response</a:t>
                      </a:r>
                    </a:p>
                  </a:txBody>
                  <a:tcPr marL="91430" marR="91430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</a:t>
                      </a:r>
                    </a:p>
                  </a:txBody>
                  <a:tcPr marL="91430" marR="91430" marT="45721" marB="457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60">
                <a:tc>
                  <a:txBody>
                    <a:bodyPr/>
                    <a:lstStyle/>
                    <a:p>
                      <a:r>
                        <a:rPr lang="en-US" sz="1800" dirty="0"/>
                        <a:t>Best </a:t>
                      </a:r>
                      <a:r>
                        <a:rPr lang="en-US" sz="1800" baseline="0" dirty="0"/>
                        <a:t>Percent </a:t>
                      </a:r>
                      <a:r>
                        <a:rPr lang="en-US" sz="1800" dirty="0"/>
                        <a:t>Change in SLD</a:t>
                      </a:r>
                    </a:p>
                  </a:txBody>
                  <a:tcPr marL="91430" marR="91430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55%</a:t>
                      </a:r>
                    </a:p>
                  </a:txBody>
                  <a:tcPr marL="91430" marR="91430" marT="45721" marB="457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01" name="Right Arrow 11300"/>
          <p:cNvSpPr/>
          <p:nvPr/>
        </p:nvSpPr>
        <p:spPr>
          <a:xfrm>
            <a:off x="5584825" y="2828925"/>
            <a:ext cx="541338" cy="132397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498475" y="5975350"/>
            <a:ext cx="82629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3" name="Content Placeholder 1"/>
          <p:cNvSpPr txBox="1">
            <a:spLocks/>
          </p:cNvSpPr>
          <p:nvPr/>
        </p:nvSpPr>
        <p:spPr bwMode="gray">
          <a:xfrm>
            <a:off x="590550" y="5259388"/>
            <a:ext cx="81708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spcBef>
                <a:spcPts val="900"/>
              </a:spcBef>
              <a:buClr>
                <a:schemeClr val="accent1"/>
              </a:buClr>
              <a:buSzPct val="110000"/>
              <a:buFont typeface="Wingdings" charset="0"/>
              <a:buChar char="§"/>
            </a:pPr>
            <a:r>
              <a:rPr lang="en-US" sz="1800"/>
              <a:t>Summary statistics based on single value measurements are then used to compare trial arms</a:t>
            </a:r>
          </a:p>
        </p:txBody>
      </p:sp>
      <p:sp>
        <p:nvSpPr>
          <p:cNvPr id="32854" name="AutoShape 56"/>
          <p:cNvSpPr>
            <a:spLocks noChangeAspect="1" noChangeArrowheads="1"/>
          </p:cNvSpPr>
          <p:nvPr/>
        </p:nvSpPr>
        <p:spPr bwMode="auto">
          <a:xfrm>
            <a:off x="4202113" y="2366963"/>
            <a:ext cx="226536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981325" y="2238375"/>
            <a:ext cx="0" cy="1643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70138" y="2227263"/>
            <a:ext cx="30591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5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B908A7-1AB9-3942-8DD2-A2E0E8CE237B}" type="slidenum">
              <a:rPr lang="en-US" sz="900">
                <a:solidFill>
                  <a:srgbClr val="7F7F7F"/>
                </a:solidFill>
              </a:rPr>
              <a:pPr eaLnBrk="1" hangingPunct="1"/>
              <a:t>5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2858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  <a:endParaRPr lang="en-US" sz="9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79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animBg="1"/>
      <p:bldP spid="328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Background: </a:t>
            </a:r>
            <a:r>
              <a:rPr lang="en-US" dirty="0"/>
              <a:t>How can we use all available tumor data to better select the dose of new drugs?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346200"/>
            <a:ext cx="8312150" cy="4940300"/>
          </a:xfrm>
        </p:spPr>
        <p:txBody>
          <a:bodyPr/>
          <a:lstStyle/>
          <a:p>
            <a:r>
              <a:rPr lang="en-US" dirty="0"/>
              <a:t>Standard efficacy endpoints do not incorporate all available data.</a:t>
            </a:r>
          </a:p>
          <a:p>
            <a:pPr lvl="1"/>
            <a:r>
              <a:rPr lang="en-US" dirty="0"/>
              <a:t>Median Overall Survival (OS)</a:t>
            </a:r>
          </a:p>
          <a:p>
            <a:pPr lvl="1"/>
            <a:r>
              <a:rPr lang="en-US" dirty="0"/>
              <a:t>Median Time to Progression (TTP)</a:t>
            </a:r>
          </a:p>
          <a:p>
            <a:pPr lvl="1"/>
            <a:r>
              <a:rPr lang="en-US" dirty="0"/>
              <a:t>Best Overall Response</a:t>
            </a:r>
          </a:p>
          <a:p>
            <a:r>
              <a:rPr lang="en-US" dirty="0"/>
              <a:t>Missing data includes</a:t>
            </a:r>
          </a:p>
          <a:p>
            <a:pPr lvl="1"/>
            <a:r>
              <a:rPr lang="en-US" dirty="0"/>
              <a:t>Phase I trials can have many dose interruptions and dose escalations, but individual dosing history is ignored.</a:t>
            </a:r>
          </a:p>
          <a:p>
            <a:pPr lvl="1"/>
            <a:r>
              <a:rPr lang="en-US" dirty="0"/>
              <a:t>Heterogeneous lesion response is ultimately summarized by only 1-2 binary variables (Progression: yes/no, Response yes/no).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604250" cy="498475"/>
          </a:xfrm>
        </p:spPr>
        <p:txBody>
          <a:bodyPr/>
          <a:lstStyle/>
          <a:p>
            <a:r>
              <a:rPr lang="en-US" dirty="0"/>
              <a:t>We are developing new methods for modeling tumor data for identifying the most efficacious dose.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 longitudinal tumor data, we characterize a difference between two doses, which was not possible using standard statistical approaches.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Taking into account multivariate lesion assessment is essential for predicting overall survival.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have developed multivariate, longitudinal models to capture the full dose-efficacy dataset of all lesion types.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PhUSE Boston | A. Stein | June 20, 2013 | Modeling solid tumor data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09915-F438-BF4E-B271-2A70A4884C8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86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</a:rPr>
              <a:t>Background</a:t>
            </a:r>
            <a:r>
              <a:rPr lang="en-US" dirty="0">
                <a:latin typeface="Arial" charset="0"/>
              </a:rPr>
              <a:t> </a:t>
            </a:r>
            <a:r>
              <a:rPr lang="en-US" b="1" dirty="0">
                <a:latin typeface="Arial" charset="0"/>
              </a:rPr>
              <a:t>Example: </a:t>
            </a:r>
            <a:r>
              <a:rPr lang="en-US" dirty="0">
                <a:latin typeface="Arial" charset="0"/>
              </a:rPr>
              <a:t>clinical trial comparing everolimus to placebo in renal cell cancer</a:t>
            </a:r>
            <a:endParaRPr lang="en-US" sz="1600" b="1" dirty="0">
              <a:latin typeface="Arial" charset="0"/>
            </a:endParaRP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481138"/>
            <a:ext cx="5114925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137275" y="1639888"/>
            <a:ext cx="1541463" cy="49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38950" y="4486275"/>
            <a:ext cx="1990725" cy="492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Placebo (N=139); 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Median PFS = 1.9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mo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37275" y="1481138"/>
            <a:ext cx="2387600" cy="208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6" name="TextBox 13"/>
          <p:cNvSpPr txBox="1">
            <a:spLocks noChangeArrowheads="1"/>
          </p:cNvSpPr>
          <p:nvPr/>
        </p:nvSpPr>
        <p:spPr bwMode="auto">
          <a:xfrm rot="-5400000">
            <a:off x="1614488" y="3117850"/>
            <a:ext cx="3881438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800" dirty="0"/>
              <a:t>% of pts. who have not progressed</a:t>
            </a:r>
            <a:endParaRPr lang="en-US" sz="1800" baseline="30000" dirty="0"/>
          </a:p>
        </p:txBody>
      </p:sp>
      <p:sp>
        <p:nvSpPr>
          <p:cNvPr id="12297" name="TextBox 22"/>
          <p:cNvSpPr txBox="1">
            <a:spLocks noChangeArrowheads="1"/>
          </p:cNvSpPr>
          <p:nvPr/>
        </p:nvSpPr>
        <p:spPr bwMode="auto">
          <a:xfrm>
            <a:off x="6764338" y="3314700"/>
            <a:ext cx="2174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 dirty="0"/>
              <a:t>Everolimus (N=277)</a:t>
            </a:r>
          </a:p>
          <a:p>
            <a:pPr eaLnBrk="1" hangingPunct="1"/>
            <a:r>
              <a:rPr lang="en-US" sz="1600" dirty="0"/>
              <a:t>Median PFS = 4.9 </a:t>
            </a:r>
            <a:r>
              <a:rPr lang="en-US" sz="1600" dirty="0" err="1"/>
              <a:t>mo</a:t>
            </a:r>
            <a:endParaRPr lang="en-US" sz="1600" dirty="0"/>
          </a:p>
        </p:txBody>
      </p:sp>
      <p:sp>
        <p:nvSpPr>
          <p:cNvPr id="12298" name="TextBox 13"/>
          <p:cNvSpPr txBox="1">
            <a:spLocks noChangeArrowheads="1"/>
          </p:cNvSpPr>
          <p:nvPr/>
        </p:nvSpPr>
        <p:spPr bwMode="auto">
          <a:xfrm>
            <a:off x="3862388" y="5173663"/>
            <a:ext cx="443706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800" dirty="0"/>
              <a:t>Time after randomization  (months)</a:t>
            </a:r>
            <a:endParaRPr lang="en-US" sz="1800" baseline="30000" dirty="0"/>
          </a:p>
        </p:txBody>
      </p:sp>
      <p:sp>
        <p:nvSpPr>
          <p:cNvPr id="12300" name="TextBox 3"/>
          <p:cNvSpPr txBox="1">
            <a:spLocks noChangeArrowheads="1"/>
          </p:cNvSpPr>
          <p:nvPr/>
        </p:nvSpPr>
        <p:spPr bwMode="auto">
          <a:xfrm>
            <a:off x="6081713" y="1604963"/>
            <a:ext cx="2684462" cy="58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 b="1"/>
              <a:t>Comparison of trial arms:</a:t>
            </a:r>
          </a:p>
          <a:p>
            <a:pPr eaLnBrk="1" hangingPunct="1"/>
            <a:r>
              <a:rPr lang="en-US" sz="1600"/>
              <a:t>Log rank p-value &lt; 0.001</a:t>
            </a:r>
          </a:p>
        </p:txBody>
      </p:sp>
      <p:sp>
        <p:nvSpPr>
          <p:cNvPr id="12301" name="Content Placeholder 30"/>
          <p:cNvSpPr>
            <a:spLocks noGrp="1"/>
          </p:cNvSpPr>
          <p:nvPr>
            <p:ph idx="1"/>
          </p:nvPr>
        </p:nvSpPr>
        <p:spPr>
          <a:xfrm>
            <a:off x="368309" y="1346200"/>
            <a:ext cx="2900363" cy="4940300"/>
          </a:xfrm>
        </p:spPr>
        <p:txBody>
          <a:bodyPr/>
          <a:lstStyle/>
          <a:p>
            <a:r>
              <a:rPr lang="en-US" sz="2000" dirty="0">
                <a:latin typeface="Arial" charset="0"/>
              </a:rPr>
              <a:t>RAD001C2240:</a:t>
            </a:r>
            <a:br>
              <a:rPr lang="en-US" sz="2000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Phase III pivotal trial comparing everolimus 10mg to placebo in 2</a:t>
            </a:r>
            <a:r>
              <a:rPr lang="en-US" sz="2000" baseline="30000" dirty="0">
                <a:latin typeface="Arial" charset="0"/>
              </a:rPr>
              <a:t>nd</a:t>
            </a:r>
            <a:r>
              <a:rPr lang="en-US" sz="2000" dirty="0">
                <a:latin typeface="Arial" charset="0"/>
              </a:rPr>
              <a:t>/3</a:t>
            </a:r>
            <a:r>
              <a:rPr lang="en-US" sz="2000" baseline="30000" dirty="0">
                <a:latin typeface="Arial" charset="0"/>
              </a:rPr>
              <a:t>rd</a:t>
            </a:r>
            <a:r>
              <a:rPr lang="en-US" sz="2000" dirty="0">
                <a:latin typeface="Arial" charset="0"/>
              </a:rPr>
              <a:t> line renal cell cancer patients.  </a:t>
            </a:r>
          </a:p>
          <a:p>
            <a:r>
              <a:rPr lang="en-US" sz="2000" dirty="0">
                <a:latin typeface="Arial" charset="0"/>
              </a:rPr>
              <a:t>Progression free survival was the </a:t>
            </a:r>
            <a:br>
              <a:rPr lang="en-US" sz="2000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primary end point.</a:t>
            </a:r>
          </a:p>
          <a:p>
            <a:r>
              <a:rPr lang="en-US" sz="2000" dirty="0">
                <a:latin typeface="Arial" charset="0"/>
              </a:rPr>
              <a:t>Results demonstrated superiority of everolimus 10mg over placebo.</a:t>
            </a:r>
          </a:p>
        </p:txBody>
      </p:sp>
      <p:sp>
        <p:nvSpPr>
          <p:cNvPr id="1230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B6A76CC-BD7E-7642-A992-B7DE9B740716}" type="slidenum">
              <a:rPr lang="en-US" sz="900">
                <a:solidFill>
                  <a:srgbClr val="7F7F7F"/>
                </a:solidFill>
              </a:rPr>
              <a:pPr eaLnBrk="1" hangingPunct="1"/>
              <a:t>8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2303" name="Footer Placeholder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  <p:extLst>
      <p:ext uri="{BB962C8B-B14F-4D97-AF65-F5344CB8AC3E}">
        <p14:creationId xmlns:p14="http://schemas.microsoft.com/office/powerpoint/2010/main" val="23293720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539750" y="614363"/>
            <a:ext cx="8575675" cy="498475"/>
          </a:xfrm>
        </p:spPr>
        <p:txBody>
          <a:bodyPr/>
          <a:lstStyle/>
          <a:p>
            <a:r>
              <a:rPr lang="en-US" b="1">
                <a:latin typeface="Arial" charset="0"/>
              </a:rPr>
              <a:t>Background:  </a:t>
            </a:r>
            <a:r>
              <a:rPr lang="en-US">
                <a:latin typeface="Arial" charset="0"/>
              </a:rPr>
              <a:t>The RAD001C2240 trial with no 5mg arm contains information about the 5mg response.</a:t>
            </a:r>
            <a:endParaRPr lang="en-US" b="1">
              <a:latin typeface="Arial" charset="0"/>
            </a:endParaRP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527050" y="1346200"/>
            <a:ext cx="4508500" cy="49403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dirty="0">
                <a:latin typeface="Arial" charset="0"/>
              </a:rPr>
              <a:t>Many patients (N=98) were dose- reduced from 10mg to 5mg due to adverse events</a:t>
            </a:r>
          </a:p>
          <a:p>
            <a:pPr>
              <a:spcBef>
                <a:spcPts val="1200"/>
              </a:spcBef>
            </a:pPr>
            <a:r>
              <a:rPr lang="en-US" sz="1800" b="1" dirty="0">
                <a:solidFill>
                  <a:srgbClr val="00B050"/>
                </a:solidFill>
                <a:latin typeface="Arial" charset="0"/>
              </a:rPr>
              <a:t>Is 10mg superior to 5mg?  Should patients who are dose-reduced to 5mg be re-challenged with 10mg?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latin typeface="Arial" charset="0"/>
              </a:rPr>
              <a:t>Standard statistical tools cannot answer these questions because there was no prospective 5mg arm in the trial. 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latin typeface="Arial" charset="0"/>
              </a:rPr>
              <a:t>Model-based tools can address these questions by relating the daily dosing history to tumor response over time.</a:t>
            </a:r>
          </a:p>
          <a:p>
            <a:endParaRPr lang="en-US" sz="1800" dirty="0">
              <a:latin typeface="Arial" charset="0"/>
            </a:endParaRPr>
          </a:p>
        </p:txBody>
      </p:sp>
      <p:sp>
        <p:nvSpPr>
          <p:cNvPr id="37891" name="TextBox 8"/>
          <p:cNvSpPr txBox="1">
            <a:spLocks noChangeArrowheads="1"/>
          </p:cNvSpPr>
          <p:nvPr/>
        </p:nvSpPr>
        <p:spPr bwMode="auto">
          <a:xfrm>
            <a:off x="5683250" y="5259388"/>
            <a:ext cx="32686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1"/>
              <a:t>Observed solid tumor data from an individual patient: In this patient, target lesions appear to shrink under 10mg, but grow under 5mg.</a:t>
            </a: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709738"/>
            <a:ext cx="4079875" cy="353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7893" name="TextBox 1"/>
          <p:cNvSpPr txBox="1">
            <a:spLocks noChangeArrowheads="1"/>
          </p:cNvSpPr>
          <p:nvPr/>
        </p:nvSpPr>
        <p:spPr bwMode="auto">
          <a:xfrm>
            <a:off x="5834063" y="1671638"/>
            <a:ext cx="631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10mg</a:t>
            </a:r>
          </a:p>
        </p:txBody>
      </p:sp>
      <p:sp>
        <p:nvSpPr>
          <p:cNvPr id="3" name="Rectangle 2"/>
          <p:cNvSpPr/>
          <p:nvPr/>
        </p:nvSpPr>
        <p:spPr>
          <a:xfrm>
            <a:off x="8321675" y="1709738"/>
            <a:ext cx="630238" cy="146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75488" y="1979613"/>
            <a:ext cx="54133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6" name="TextBox 10"/>
          <p:cNvSpPr txBox="1">
            <a:spLocks noChangeArrowheads="1"/>
          </p:cNvSpPr>
          <p:nvPr/>
        </p:nvSpPr>
        <p:spPr bwMode="auto">
          <a:xfrm>
            <a:off x="7075488" y="2193925"/>
            <a:ext cx="531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5mg</a:t>
            </a:r>
          </a:p>
        </p:txBody>
      </p:sp>
      <p:sp>
        <p:nvSpPr>
          <p:cNvPr id="4" name="Rectangle 3"/>
          <p:cNvSpPr/>
          <p:nvPr/>
        </p:nvSpPr>
        <p:spPr>
          <a:xfrm>
            <a:off x="6418263" y="2524125"/>
            <a:ext cx="185420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Dose reduction due to an adverse event</a:t>
            </a:r>
          </a:p>
        </p:txBody>
      </p:sp>
      <p:sp>
        <p:nvSpPr>
          <p:cNvPr id="37898" name="TextBox 1"/>
          <p:cNvSpPr txBox="1">
            <a:spLocks noChangeArrowheads="1"/>
          </p:cNvSpPr>
          <p:nvPr/>
        </p:nvSpPr>
        <p:spPr bwMode="auto">
          <a:xfrm>
            <a:off x="6216650" y="1358900"/>
            <a:ext cx="194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Individual Patient</a:t>
            </a:r>
          </a:p>
        </p:txBody>
      </p:sp>
      <p:sp>
        <p:nvSpPr>
          <p:cNvPr id="3789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C830E3-CF2B-814D-9178-C02EC2DF531F}" type="slidenum">
              <a:rPr lang="en-US" sz="900">
                <a:solidFill>
                  <a:srgbClr val="7F7F7F"/>
                </a:solidFill>
              </a:rPr>
              <a:pPr eaLnBrk="1" hangingPunct="1"/>
              <a:t>9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37900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| PhUSE Boston | A. Stein | June 20, 2013 | Modeling solid tumor data </a:t>
            </a:r>
          </a:p>
        </p:txBody>
      </p:sp>
    </p:spTree>
    <p:extLst>
      <p:ext uri="{BB962C8B-B14F-4D97-AF65-F5344CB8AC3E}">
        <p14:creationId xmlns:p14="http://schemas.microsoft.com/office/powerpoint/2010/main" val="245544789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CTIONNUMBER" val="1"/>
  <p:tag name="DIVIDERPICTUREPATH" val="C:\Program Files\PPTADDIN.300.EN\PictureGallery\NVS_P_00048_PPT.jpg"/>
  <p:tag name="SLIDETYPE" val="NovartisTitle"/>
</p:tagLst>
</file>

<file path=ppt/theme/theme1.xml><?xml version="1.0" encoding="utf-8"?>
<a:theme xmlns:a="http://schemas.openxmlformats.org/drawingml/2006/main" name="01_Image_Novartis_WhiteBackground">
  <a:themeElements>
    <a:clrScheme name="NOV_WHITE_PIC 1">
      <a:dk1>
        <a:srgbClr val="000000"/>
      </a:dk1>
      <a:lt1>
        <a:srgbClr val="FFFFFF"/>
      </a:lt1>
      <a:dk2>
        <a:srgbClr val="634329"/>
      </a:dk2>
      <a:lt2>
        <a:srgbClr val="FFFFFF"/>
      </a:lt2>
      <a:accent1>
        <a:srgbClr val="FCAF17"/>
      </a:accent1>
      <a:accent2>
        <a:srgbClr val="EC8026"/>
      </a:accent2>
      <a:accent3>
        <a:srgbClr val="FFFFFF"/>
      </a:accent3>
      <a:accent4>
        <a:srgbClr val="000000"/>
      </a:accent4>
      <a:accent5>
        <a:srgbClr val="FDD4AB"/>
      </a:accent5>
      <a:accent6>
        <a:srgbClr val="D67321"/>
      </a:accent6>
      <a:hlink>
        <a:srgbClr val="E44C16"/>
      </a:hlink>
      <a:folHlink>
        <a:srgbClr val="923222"/>
      </a:folHlink>
    </a:clrScheme>
    <a:fontScheme name="NOV_WHITE_P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OV_WHITE_PIC 1">
        <a:dk1>
          <a:srgbClr val="000000"/>
        </a:dk1>
        <a:lt1>
          <a:srgbClr val="FFFFFF"/>
        </a:lt1>
        <a:dk2>
          <a:srgbClr val="634329"/>
        </a:dk2>
        <a:lt2>
          <a:srgbClr val="FFFFFF"/>
        </a:lt2>
        <a:accent1>
          <a:srgbClr val="FCAF17"/>
        </a:accent1>
        <a:accent2>
          <a:srgbClr val="EC8026"/>
        </a:accent2>
        <a:accent3>
          <a:srgbClr val="FFFFFF"/>
        </a:accent3>
        <a:accent4>
          <a:srgbClr val="000000"/>
        </a:accent4>
        <a:accent5>
          <a:srgbClr val="FDD4AB"/>
        </a:accent5>
        <a:accent6>
          <a:srgbClr val="D67321"/>
        </a:accent6>
        <a:hlink>
          <a:srgbClr val="E44C16"/>
        </a:hlink>
        <a:folHlink>
          <a:srgbClr val="92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mage_Novartis_M&amp;S_Oncology">
  <a:themeElements>
    <a:clrScheme name="NovartisWhit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FCAF17"/>
      </a:accent1>
      <a:accent2>
        <a:srgbClr val="EC8026"/>
      </a:accent2>
      <a:accent3>
        <a:srgbClr val="E44C16"/>
      </a:accent3>
      <a:accent4>
        <a:srgbClr val="923222"/>
      </a:accent4>
      <a:accent5>
        <a:srgbClr val="634329"/>
      </a:accent5>
      <a:accent6>
        <a:srgbClr val="000000"/>
      </a:accent6>
      <a:hlink>
        <a:srgbClr val="E44C16"/>
      </a:hlink>
      <a:folHlink>
        <a:srgbClr val="FCAF17"/>
      </a:folHlink>
    </a:clrScheme>
    <a:fontScheme name="Novartis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Novartis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01_Image_Novartis_WhiteBackground</Template>
  <TotalTime>95886</TotalTime>
  <Words>2942</Words>
  <Application>Microsoft Macintosh PowerPoint</Application>
  <PresentationFormat>On-screen Show (4:3)</PresentationFormat>
  <Paragraphs>549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Helvetica</vt:lpstr>
      <vt:lpstr>Times New Roman</vt:lpstr>
      <vt:lpstr>Wingdings</vt:lpstr>
      <vt:lpstr>01_Image_Novartis_WhiteBackground</vt:lpstr>
      <vt:lpstr>2_Image_Novartis_M&amp;S_Oncology</vt:lpstr>
      <vt:lpstr>Equation</vt:lpstr>
      <vt:lpstr>Dose selection in solid tumor trials: Making use of all available tumor data. </vt:lpstr>
      <vt:lpstr>Overview</vt:lpstr>
      <vt:lpstr>Background: Solid tumors are imaged using 3d Xray images, i.e. computed tomography (CT) </vt:lpstr>
      <vt:lpstr>Background: RECIST1 lesion types</vt:lpstr>
      <vt:lpstr>Background: Patient response is summarized by single value measurements; some information is lost</vt:lpstr>
      <vt:lpstr>Background: How can we use all available tumor data to better select the dose of new drugs?</vt:lpstr>
      <vt:lpstr>We are developing new methods for modeling tumor data for identifying the most efficacious dose.</vt:lpstr>
      <vt:lpstr>Background Example: clinical trial comparing everolimus to placebo in renal cell cancer</vt:lpstr>
      <vt:lpstr>Background:  The RAD001C2240 trial with no 5mg arm contains information about the 5mg response.</vt:lpstr>
      <vt:lpstr>#1 We first focus on using the longitudinal, continuous, target lesion data to compare doses.</vt:lpstr>
      <vt:lpstr>Methods: model based approach for describing individual patient data.</vt:lpstr>
      <vt:lpstr>Results: The model well describes representative patient data. 10mg was more effective than 5mg. </vt:lpstr>
      <vt:lpstr>Conclusions: Modeling approaches can describe response to 5mg, even without a 5mg arm</vt:lpstr>
      <vt:lpstr>#2: We next focus on predicting survival using the first post-baseline multivariate assessment</vt:lpstr>
      <vt:lpstr>Methods: Cox regression is used to establish the effect of each tumor measure on survival </vt:lpstr>
      <vt:lpstr>Results: Change in the sum of the longest diameters (SLD) was not predictive of survival.</vt:lpstr>
      <vt:lpstr>Results: Nontarget lesion progression at month 2 was predictive of survival</vt:lpstr>
      <vt:lpstr>Results: New lesion appearance at month 2 was predictive of survival</vt:lpstr>
      <vt:lpstr>Is there another way we can look at target lesion data that would make it predictive?</vt:lpstr>
      <vt:lpstr>Results: Looking at growth/shrinkage of the “least responsive” lesion was predictive of survival</vt:lpstr>
      <vt:lpstr>Conclusions</vt:lpstr>
      <vt:lpstr>#3: Finally, we focus on modeling the full, multivariate tumor time-course. </vt:lpstr>
      <vt:lpstr>Methods: Can we use the same model we had for the target lesions to also describe the new lesions?</vt:lpstr>
      <vt:lpstr>Methods: The new lesion detection function can be estimated from literature data.</vt:lpstr>
      <vt:lpstr>Methods: model based approach for describing individual patient data.</vt:lpstr>
      <vt:lpstr>Results: The model well describes representative patient data. </vt:lpstr>
      <vt:lpstr>Results: Model can be qualified using the primary endpoint (Progression Free Survival)</vt:lpstr>
      <vt:lpstr>Conclusions: 10 mg everolimus was superior to placebo, but 5- and 10-mg could not be differentiated</vt:lpstr>
      <vt:lpstr>Next Steps</vt:lpstr>
      <vt:lpstr>Recap: We have developed new methods for modeling tumor data for identifying the most efficacious dose.</vt:lpstr>
      <vt:lpstr>Acknowledgements</vt:lpstr>
      <vt:lpstr>backups</vt:lpstr>
      <vt:lpstr>Everolimus showed similar effect on target lesions among patients with and without dose reductions.</vt:lpstr>
    </vt:vector>
  </TitlesOfParts>
  <Company>Novartis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Tumor Integrative Modeling (STIM)  Platform Overview</dc:title>
  <dc:creator>Andrew Stein</dc:creator>
  <cp:lastModifiedBy>Stein, Andrew</cp:lastModifiedBy>
  <cp:revision>384</cp:revision>
  <cp:lastPrinted>2012-10-03T16:16:55Z</cp:lastPrinted>
  <dcterms:created xsi:type="dcterms:W3CDTF">2011-03-30T14:54:49Z</dcterms:created>
  <dcterms:modified xsi:type="dcterms:W3CDTF">2019-09-30T15:01:11Z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viderSectionCount">
    <vt:lpwstr>6</vt:lpwstr>
  </property>
  <property fmtid="{D5CDD505-2E9C-101B-9397-08002B2CF9AE}" pid="3" name="ConferenceTitle">
    <vt:lpwstr>DLT meeting</vt:lpwstr>
  </property>
  <property fmtid="{D5CDD505-2E9C-101B-9397-08002B2CF9AE}" pid="4" name="PresenterName">
    <vt:lpwstr>A. Stein</vt:lpwstr>
  </property>
  <property fmtid="{D5CDD505-2E9C-101B-9397-08002B2CF9AE}" pid="5" name="PresDate">
    <vt:lpwstr>October 17, 2012</vt:lpwstr>
  </property>
  <property fmtid="{D5CDD505-2E9C-101B-9397-08002B2CF9AE}" pid="6" name="PresSubject">
    <vt:lpwstr>Modeling solid tumor data</vt:lpwstr>
  </property>
  <property fmtid="{D5CDD505-2E9C-101B-9397-08002B2CF9AE}" pid="7" name="ConfidentialityLevel">
    <vt:lpwstr>Business Use Only</vt:lpwstr>
  </property>
  <property fmtid="{D5CDD505-2E9C-101B-9397-08002B2CF9AE}" pid="8" name="HideFooter">
    <vt:bool>false</vt:bool>
  </property>
  <property fmtid="{D5CDD505-2E9C-101B-9397-08002B2CF9AE}" pid="9" name="LegalDisclaimer">
    <vt:lpwstr>LegalDisclaimerNO</vt:lpwstr>
  </property>
</Properties>
</file>